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" ContentType="image/tif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5" r:id="rId1"/>
  </p:sldMasterIdLst>
  <p:sldIdLst>
    <p:sldId id="258" r:id="rId2"/>
    <p:sldId id="259" r:id="rId3"/>
    <p:sldId id="260" r:id="rId4"/>
    <p:sldId id="263" r:id="rId5"/>
    <p:sldId id="281" r:id="rId6"/>
    <p:sldId id="282" r:id="rId7"/>
    <p:sldId id="283" r:id="rId8"/>
    <p:sldId id="291" r:id="rId9"/>
    <p:sldId id="292" r:id="rId10"/>
    <p:sldId id="293" r:id="rId11"/>
    <p:sldId id="284" r:id="rId12"/>
    <p:sldId id="288" r:id="rId13"/>
    <p:sldId id="285" r:id="rId14"/>
    <p:sldId id="286" r:id="rId15"/>
    <p:sldId id="287" r:id="rId16"/>
    <p:sldId id="290" r:id="rId17"/>
    <p:sldId id="268" r:id="rId18"/>
    <p:sldId id="296" r:id="rId19"/>
    <p:sldId id="267" r:id="rId20"/>
    <p:sldId id="297" r:id="rId21"/>
    <p:sldId id="302" r:id="rId22"/>
    <p:sldId id="303" r:id="rId23"/>
    <p:sldId id="304" r:id="rId24"/>
    <p:sldId id="298" r:id="rId25"/>
    <p:sldId id="299" r:id="rId26"/>
    <p:sldId id="300" r:id="rId27"/>
    <p:sldId id="269" r:id="rId28"/>
    <p:sldId id="270" r:id="rId29"/>
    <p:sldId id="271" r:id="rId30"/>
    <p:sldId id="272" r:id="rId31"/>
    <p:sldId id="273" r:id="rId32"/>
    <p:sldId id="274" r:id="rId33"/>
    <p:sldId id="275" r:id="rId34"/>
    <p:sldId id="276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6327"/>
  </p:normalViewPr>
  <p:slideViewPr>
    <p:cSldViewPr snapToGrid="0" snapToObjects="1">
      <p:cViewPr varScale="1">
        <p:scale>
          <a:sx n="128" d="100"/>
          <a:sy n="128" d="100"/>
        </p:scale>
        <p:origin x="4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709B581-2CC4-47D1-93EC-60793FC98F07}" type="doc">
      <dgm:prSet loTypeId="urn:microsoft.com/office/officeart/2008/layout/LinedList" loCatId="list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2FA60C03-B24C-44C4-BFAB-9BEF9BFD7DB3}">
      <dgm:prSet custT="1"/>
      <dgm:spPr/>
      <dgm:t>
        <a:bodyPr/>
        <a:lstStyle/>
        <a:p>
          <a:r>
            <a:rPr lang="en-CN" sz="2800" dirty="0">
              <a:latin typeface="SimSun" panose="02010600030101010101" pitchFamily="2" charset="-122"/>
              <a:ea typeface="SimSun" panose="02010600030101010101" pitchFamily="2" charset="-122"/>
            </a:rPr>
            <a:t>K</a:t>
          </a:r>
          <a:r>
            <a:rPr lang="en-US" altLang="zh-CN" sz="2800" dirty="0">
              <a:latin typeface="SimSun" panose="02010600030101010101" pitchFamily="2" charset="-122"/>
              <a:ea typeface="SimSun" panose="02010600030101010101" pitchFamily="2" charset="-122"/>
            </a:rPr>
            <a:t>-NN</a:t>
          </a:r>
          <a:r>
            <a:rPr lang="zh-CN" altLang="en-US" sz="2800" dirty="0">
              <a:latin typeface="SimSun" panose="02010600030101010101" pitchFamily="2" charset="-122"/>
              <a:ea typeface="SimSun" panose="02010600030101010101" pitchFamily="2" charset="-122"/>
            </a:rPr>
            <a:t> </a:t>
          </a:r>
          <a:r>
            <a:rPr lang="en-US" altLang="zh-CN" sz="2800" dirty="0">
              <a:latin typeface="SimSun" panose="02010600030101010101" pitchFamily="2" charset="-122"/>
              <a:ea typeface="SimSun" panose="02010600030101010101" pitchFamily="2" charset="-122"/>
            </a:rPr>
            <a:t>K</a:t>
          </a:r>
          <a:r>
            <a:rPr lang="zh-CN" altLang="en-US" sz="2800" dirty="0">
              <a:latin typeface="SimSun" panose="02010600030101010101" pitchFamily="2" charset="-122"/>
              <a:ea typeface="SimSun" panose="02010600030101010101" pitchFamily="2" charset="-122"/>
            </a:rPr>
            <a:t>近邻</a:t>
          </a:r>
          <a:endParaRPr lang="en-US" sz="2800" dirty="0">
            <a:latin typeface="SimSun" panose="02010600030101010101" pitchFamily="2" charset="-122"/>
            <a:ea typeface="SimSun" panose="02010600030101010101" pitchFamily="2" charset="-122"/>
          </a:endParaRPr>
        </a:p>
      </dgm:t>
    </dgm:pt>
    <dgm:pt modelId="{8BB9E655-A23A-4402-BACD-9F234C82AB41}" type="parTrans" cxnId="{CB0F2D4A-D18C-4C42-8E5B-8D061925231C}">
      <dgm:prSet/>
      <dgm:spPr/>
      <dgm:t>
        <a:bodyPr/>
        <a:lstStyle/>
        <a:p>
          <a:endParaRPr lang="en-US" sz="2800">
            <a:latin typeface="SimSun" panose="02010600030101010101" pitchFamily="2" charset="-122"/>
            <a:ea typeface="SimSun" panose="02010600030101010101" pitchFamily="2" charset="-122"/>
          </a:endParaRPr>
        </a:p>
      </dgm:t>
    </dgm:pt>
    <dgm:pt modelId="{33B1C6E9-29E4-4F00-AE72-86BD836298EC}" type="sibTrans" cxnId="{CB0F2D4A-D18C-4C42-8E5B-8D061925231C}">
      <dgm:prSet/>
      <dgm:spPr/>
      <dgm:t>
        <a:bodyPr/>
        <a:lstStyle/>
        <a:p>
          <a:endParaRPr lang="en-US" sz="2800">
            <a:latin typeface="SimSun" panose="02010600030101010101" pitchFamily="2" charset="-122"/>
            <a:ea typeface="SimSun" panose="02010600030101010101" pitchFamily="2" charset="-122"/>
          </a:endParaRPr>
        </a:p>
      </dgm:t>
    </dgm:pt>
    <dgm:pt modelId="{8D40C385-BED8-4115-A953-329A58398031}">
      <dgm:prSet custT="1"/>
      <dgm:spPr/>
      <dgm:t>
        <a:bodyPr/>
        <a:lstStyle/>
        <a:p>
          <a:r>
            <a:rPr lang="en-CN" sz="2800" dirty="0">
              <a:latin typeface="SimSun" panose="02010600030101010101" pitchFamily="2" charset="-122"/>
              <a:ea typeface="SimSun" panose="02010600030101010101" pitchFamily="2" charset="-122"/>
            </a:rPr>
            <a:t>Baye</a:t>
          </a:r>
          <a:r>
            <a:rPr lang="en-US" altLang="zh-CN" sz="2800" dirty="0">
              <a:latin typeface="SimSun" panose="02010600030101010101" pitchFamily="2" charset="-122"/>
              <a:ea typeface="SimSun" panose="02010600030101010101" pitchFamily="2" charset="-122"/>
            </a:rPr>
            <a:t>s</a:t>
          </a:r>
          <a:r>
            <a:rPr lang="zh-CN" altLang="en-US" sz="2800" dirty="0">
              <a:latin typeface="SimSun" panose="02010600030101010101" pitchFamily="2" charset="-122"/>
              <a:ea typeface="SimSun" panose="02010600030101010101" pitchFamily="2" charset="-122"/>
            </a:rPr>
            <a:t> </a:t>
          </a:r>
          <a:r>
            <a:rPr lang="en-US" altLang="zh-CN" sz="2800" dirty="0">
              <a:latin typeface="SimSun" panose="02010600030101010101" pitchFamily="2" charset="-122"/>
              <a:ea typeface="SimSun" panose="02010600030101010101" pitchFamily="2" charset="-122"/>
            </a:rPr>
            <a:t>Classifier</a:t>
          </a:r>
          <a:r>
            <a:rPr lang="zh-CN" altLang="en-US" sz="2800" dirty="0">
              <a:latin typeface="SimSun" panose="02010600030101010101" pitchFamily="2" charset="-122"/>
              <a:ea typeface="SimSun" panose="02010600030101010101" pitchFamily="2" charset="-122"/>
            </a:rPr>
            <a:t> </a:t>
          </a:r>
          <a:r>
            <a:rPr lang="en-CN" sz="2800" dirty="0">
              <a:latin typeface="SimSun" panose="02010600030101010101" pitchFamily="2" charset="-122"/>
              <a:ea typeface="SimSun" panose="02010600030101010101" pitchFamily="2" charset="-122"/>
            </a:rPr>
            <a:t>贝叶斯分类</a:t>
          </a:r>
          <a:r>
            <a:rPr lang="zh-CN" altLang="en-US" sz="2800" dirty="0">
              <a:latin typeface="SimSun" panose="02010600030101010101" pitchFamily="2" charset="-122"/>
              <a:ea typeface="SimSun" panose="02010600030101010101" pitchFamily="2" charset="-122"/>
            </a:rPr>
            <a:t> </a:t>
          </a:r>
          <a:endParaRPr lang="en-US" sz="2800" dirty="0">
            <a:latin typeface="SimSun" panose="02010600030101010101" pitchFamily="2" charset="-122"/>
            <a:ea typeface="SimSun" panose="02010600030101010101" pitchFamily="2" charset="-122"/>
          </a:endParaRPr>
        </a:p>
      </dgm:t>
    </dgm:pt>
    <dgm:pt modelId="{85C18ACD-6FE5-44BD-907F-2976A7EAC49C}" type="parTrans" cxnId="{DD7DD977-0347-48DE-A187-6C139600235B}">
      <dgm:prSet/>
      <dgm:spPr/>
      <dgm:t>
        <a:bodyPr/>
        <a:lstStyle/>
        <a:p>
          <a:endParaRPr lang="en-US" sz="2800">
            <a:latin typeface="SimSun" panose="02010600030101010101" pitchFamily="2" charset="-122"/>
            <a:ea typeface="SimSun" panose="02010600030101010101" pitchFamily="2" charset="-122"/>
          </a:endParaRPr>
        </a:p>
      </dgm:t>
    </dgm:pt>
    <dgm:pt modelId="{7CE2B142-87EC-4510-8DAF-F43D8B007FEC}" type="sibTrans" cxnId="{DD7DD977-0347-48DE-A187-6C139600235B}">
      <dgm:prSet/>
      <dgm:spPr/>
      <dgm:t>
        <a:bodyPr/>
        <a:lstStyle/>
        <a:p>
          <a:endParaRPr lang="en-US" sz="2800">
            <a:latin typeface="SimSun" panose="02010600030101010101" pitchFamily="2" charset="-122"/>
            <a:ea typeface="SimSun" panose="02010600030101010101" pitchFamily="2" charset="-122"/>
          </a:endParaRPr>
        </a:p>
      </dgm:t>
    </dgm:pt>
    <dgm:pt modelId="{D00850E6-3238-4BBF-A881-92B71113F763}">
      <dgm:prSet custT="1"/>
      <dgm:spPr/>
      <dgm:t>
        <a:bodyPr/>
        <a:lstStyle/>
        <a:p>
          <a:r>
            <a:rPr lang="en-US" sz="2800" dirty="0">
              <a:latin typeface="SimSun" panose="02010600030101010101" pitchFamily="2" charset="-122"/>
              <a:ea typeface="SimSun" panose="02010600030101010101" pitchFamily="2" charset="-122"/>
            </a:rPr>
            <a:t>Machine</a:t>
          </a:r>
          <a:r>
            <a:rPr lang="zh-CN" sz="2800" dirty="0">
              <a:latin typeface="SimSun" panose="02010600030101010101" pitchFamily="2" charset="-122"/>
              <a:ea typeface="SimSun" panose="02010600030101010101" pitchFamily="2" charset="-122"/>
            </a:rPr>
            <a:t> </a:t>
          </a:r>
          <a:r>
            <a:rPr lang="en-US" sz="2800" dirty="0">
              <a:latin typeface="SimSun" panose="02010600030101010101" pitchFamily="2" charset="-122"/>
              <a:ea typeface="SimSun" panose="02010600030101010101" pitchFamily="2" charset="-122"/>
            </a:rPr>
            <a:t>learning</a:t>
          </a:r>
          <a:r>
            <a:rPr lang="zh-CN" sz="2800" dirty="0">
              <a:latin typeface="SimSun" panose="02010600030101010101" pitchFamily="2" charset="-122"/>
              <a:ea typeface="SimSun" panose="02010600030101010101" pitchFamily="2" charset="-122"/>
            </a:rPr>
            <a:t> </a:t>
          </a:r>
          <a:r>
            <a:rPr lang="en-US" sz="2800" dirty="0">
              <a:latin typeface="SimSun" panose="02010600030101010101" pitchFamily="2" charset="-122"/>
              <a:ea typeface="SimSun" panose="02010600030101010101" pitchFamily="2" charset="-122"/>
            </a:rPr>
            <a:t>pipeline</a:t>
          </a:r>
          <a:r>
            <a:rPr lang="zh-CN" sz="2800" dirty="0">
              <a:latin typeface="SimSun" panose="02010600030101010101" pitchFamily="2" charset="-122"/>
              <a:ea typeface="SimSun" panose="02010600030101010101" pitchFamily="2" charset="-122"/>
            </a:rPr>
            <a:t> </a:t>
          </a:r>
          <a:endParaRPr lang="en-US" sz="2800" dirty="0">
            <a:latin typeface="SimSun" panose="02010600030101010101" pitchFamily="2" charset="-122"/>
            <a:ea typeface="SimSun" panose="02010600030101010101" pitchFamily="2" charset="-122"/>
          </a:endParaRPr>
        </a:p>
      </dgm:t>
    </dgm:pt>
    <dgm:pt modelId="{58875922-BBDA-4525-B964-096F16FC61C9}" type="parTrans" cxnId="{9602B992-69E3-4055-9319-30F8DB4CF594}">
      <dgm:prSet/>
      <dgm:spPr/>
      <dgm:t>
        <a:bodyPr/>
        <a:lstStyle/>
        <a:p>
          <a:endParaRPr lang="en-US" sz="2800">
            <a:latin typeface="SimSun" panose="02010600030101010101" pitchFamily="2" charset="-122"/>
            <a:ea typeface="SimSun" panose="02010600030101010101" pitchFamily="2" charset="-122"/>
          </a:endParaRPr>
        </a:p>
      </dgm:t>
    </dgm:pt>
    <dgm:pt modelId="{E403BBB4-6D9D-46BF-BE96-91F19AF0FBA5}" type="sibTrans" cxnId="{9602B992-69E3-4055-9319-30F8DB4CF594}">
      <dgm:prSet/>
      <dgm:spPr/>
      <dgm:t>
        <a:bodyPr/>
        <a:lstStyle/>
        <a:p>
          <a:endParaRPr lang="en-US" sz="2800">
            <a:latin typeface="SimSun" panose="02010600030101010101" pitchFamily="2" charset="-122"/>
            <a:ea typeface="SimSun" panose="02010600030101010101" pitchFamily="2" charset="-122"/>
          </a:endParaRPr>
        </a:p>
      </dgm:t>
    </dgm:pt>
    <dgm:pt modelId="{0DD109DC-7FDA-AF40-98C4-3F933FDF2059}" type="pres">
      <dgm:prSet presAssocID="{B709B581-2CC4-47D1-93EC-60793FC98F07}" presName="vert0" presStyleCnt="0">
        <dgm:presLayoutVars>
          <dgm:dir/>
          <dgm:animOne val="branch"/>
          <dgm:animLvl val="lvl"/>
        </dgm:presLayoutVars>
      </dgm:prSet>
      <dgm:spPr/>
    </dgm:pt>
    <dgm:pt modelId="{0138ACE0-D8DC-964D-B053-BCB8A5DD6138}" type="pres">
      <dgm:prSet presAssocID="{2FA60C03-B24C-44C4-BFAB-9BEF9BFD7DB3}" presName="thickLine" presStyleLbl="alignNode1" presStyleIdx="0" presStyleCnt="3"/>
      <dgm:spPr/>
    </dgm:pt>
    <dgm:pt modelId="{CC25B424-629C-9D4A-96BC-559D3518A7E0}" type="pres">
      <dgm:prSet presAssocID="{2FA60C03-B24C-44C4-BFAB-9BEF9BFD7DB3}" presName="horz1" presStyleCnt="0"/>
      <dgm:spPr/>
    </dgm:pt>
    <dgm:pt modelId="{36F787BA-D027-2A43-A786-DCD4F3781A48}" type="pres">
      <dgm:prSet presAssocID="{2FA60C03-B24C-44C4-BFAB-9BEF9BFD7DB3}" presName="tx1" presStyleLbl="revTx" presStyleIdx="0" presStyleCnt="3"/>
      <dgm:spPr/>
    </dgm:pt>
    <dgm:pt modelId="{34170478-E0C7-A247-B19A-9C541055EC80}" type="pres">
      <dgm:prSet presAssocID="{2FA60C03-B24C-44C4-BFAB-9BEF9BFD7DB3}" presName="vert1" presStyleCnt="0"/>
      <dgm:spPr/>
    </dgm:pt>
    <dgm:pt modelId="{F1BC6093-E604-A142-A901-1C805A12BA77}" type="pres">
      <dgm:prSet presAssocID="{8D40C385-BED8-4115-A953-329A58398031}" presName="thickLine" presStyleLbl="alignNode1" presStyleIdx="1" presStyleCnt="3"/>
      <dgm:spPr/>
    </dgm:pt>
    <dgm:pt modelId="{FB1C642B-ACC4-E24F-AEEF-97067F8C40E2}" type="pres">
      <dgm:prSet presAssocID="{8D40C385-BED8-4115-A953-329A58398031}" presName="horz1" presStyleCnt="0"/>
      <dgm:spPr/>
    </dgm:pt>
    <dgm:pt modelId="{5A2D75BF-E791-9B43-8CE6-38CC424BBDC4}" type="pres">
      <dgm:prSet presAssocID="{8D40C385-BED8-4115-A953-329A58398031}" presName="tx1" presStyleLbl="revTx" presStyleIdx="1" presStyleCnt="3"/>
      <dgm:spPr/>
    </dgm:pt>
    <dgm:pt modelId="{E0B1A147-F0AB-D142-B48D-526B65D1709B}" type="pres">
      <dgm:prSet presAssocID="{8D40C385-BED8-4115-A953-329A58398031}" presName="vert1" presStyleCnt="0"/>
      <dgm:spPr/>
    </dgm:pt>
    <dgm:pt modelId="{5249C957-71F7-9942-998B-0FBC98D34D78}" type="pres">
      <dgm:prSet presAssocID="{D00850E6-3238-4BBF-A881-92B71113F763}" presName="thickLine" presStyleLbl="alignNode1" presStyleIdx="2" presStyleCnt="3"/>
      <dgm:spPr/>
    </dgm:pt>
    <dgm:pt modelId="{EBEBD188-4435-214B-91E4-AE365A933F2A}" type="pres">
      <dgm:prSet presAssocID="{D00850E6-3238-4BBF-A881-92B71113F763}" presName="horz1" presStyleCnt="0"/>
      <dgm:spPr/>
    </dgm:pt>
    <dgm:pt modelId="{B6C7DA74-2860-9143-AAB5-A194E9B86A6C}" type="pres">
      <dgm:prSet presAssocID="{D00850E6-3238-4BBF-A881-92B71113F763}" presName="tx1" presStyleLbl="revTx" presStyleIdx="2" presStyleCnt="3"/>
      <dgm:spPr/>
    </dgm:pt>
    <dgm:pt modelId="{57330DE1-81A9-F24D-A23E-135D1548EE4F}" type="pres">
      <dgm:prSet presAssocID="{D00850E6-3238-4BBF-A881-92B71113F763}" presName="vert1" presStyleCnt="0"/>
      <dgm:spPr/>
    </dgm:pt>
  </dgm:ptLst>
  <dgm:cxnLst>
    <dgm:cxn modelId="{7E492E42-30F8-1C42-A3AD-7620CDD4CDF3}" type="presOf" srcId="{2FA60C03-B24C-44C4-BFAB-9BEF9BFD7DB3}" destId="{36F787BA-D027-2A43-A786-DCD4F3781A48}" srcOrd="0" destOrd="0" presId="urn:microsoft.com/office/officeart/2008/layout/LinedList"/>
    <dgm:cxn modelId="{CB0F2D4A-D18C-4C42-8E5B-8D061925231C}" srcId="{B709B581-2CC4-47D1-93EC-60793FC98F07}" destId="{2FA60C03-B24C-44C4-BFAB-9BEF9BFD7DB3}" srcOrd="0" destOrd="0" parTransId="{8BB9E655-A23A-4402-BACD-9F234C82AB41}" sibTransId="{33B1C6E9-29E4-4F00-AE72-86BD836298EC}"/>
    <dgm:cxn modelId="{DD7DD977-0347-48DE-A187-6C139600235B}" srcId="{B709B581-2CC4-47D1-93EC-60793FC98F07}" destId="{8D40C385-BED8-4115-A953-329A58398031}" srcOrd="1" destOrd="0" parTransId="{85C18ACD-6FE5-44BD-907F-2976A7EAC49C}" sibTransId="{7CE2B142-87EC-4510-8DAF-F43D8B007FEC}"/>
    <dgm:cxn modelId="{9602B992-69E3-4055-9319-30F8DB4CF594}" srcId="{B709B581-2CC4-47D1-93EC-60793FC98F07}" destId="{D00850E6-3238-4BBF-A881-92B71113F763}" srcOrd="2" destOrd="0" parTransId="{58875922-BBDA-4525-B964-096F16FC61C9}" sibTransId="{E403BBB4-6D9D-46BF-BE96-91F19AF0FBA5}"/>
    <dgm:cxn modelId="{BE012A9A-F6B1-424A-BADD-87BB34399B65}" type="presOf" srcId="{B709B581-2CC4-47D1-93EC-60793FC98F07}" destId="{0DD109DC-7FDA-AF40-98C4-3F933FDF2059}" srcOrd="0" destOrd="0" presId="urn:microsoft.com/office/officeart/2008/layout/LinedList"/>
    <dgm:cxn modelId="{D21CD3F4-0DC9-8F4E-A467-494197ADA6FA}" type="presOf" srcId="{D00850E6-3238-4BBF-A881-92B71113F763}" destId="{B6C7DA74-2860-9143-AAB5-A194E9B86A6C}" srcOrd="0" destOrd="0" presId="urn:microsoft.com/office/officeart/2008/layout/LinedList"/>
    <dgm:cxn modelId="{33FF14F8-5979-5F46-884D-96D020DEAB66}" type="presOf" srcId="{8D40C385-BED8-4115-A953-329A58398031}" destId="{5A2D75BF-E791-9B43-8CE6-38CC424BBDC4}" srcOrd="0" destOrd="0" presId="urn:microsoft.com/office/officeart/2008/layout/LinedList"/>
    <dgm:cxn modelId="{45CFCEEA-8E7F-3B40-89E8-A943E308DBF0}" type="presParOf" srcId="{0DD109DC-7FDA-AF40-98C4-3F933FDF2059}" destId="{0138ACE0-D8DC-964D-B053-BCB8A5DD6138}" srcOrd="0" destOrd="0" presId="urn:microsoft.com/office/officeart/2008/layout/LinedList"/>
    <dgm:cxn modelId="{0B1846CA-AE9E-6F46-8E02-18F0445C6102}" type="presParOf" srcId="{0DD109DC-7FDA-AF40-98C4-3F933FDF2059}" destId="{CC25B424-629C-9D4A-96BC-559D3518A7E0}" srcOrd="1" destOrd="0" presId="urn:microsoft.com/office/officeart/2008/layout/LinedList"/>
    <dgm:cxn modelId="{EFC72A92-CCA2-974B-815B-2DF476F2CA9A}" type="presParOf" srcId="{CC25B424-629C-9D4A-96BC-559D3518A7E0}" destId="{36F787BA-D027-2A43-A786-DCD4F3781A48}" srcOrd="0" destOrd="0" presId="urn:microsoft.com/office/officeart/2008/layout/LinedList"/>
    <dgm:cxn modelId="{7DA02AE9-21CA-CA46-908C-CA8EBEA071CE}" type="presParOf" srcId="{CC25B424-629C-9D4A-96BC-559D3518A7E0}" destId="{34170478-E0C7-A247-B19A-9C541055EC80}" srcOrd="1" destOrd="0" presId="urn:microsoft.com/office/officeart/2008/layout/LinedList"/>
    <dgm:cxn modelId="{8E644F29-B588-1A45-8326-47F3268817BB}" type="presParOf" srcId="{0DD109DC-7FDA-AF40-98C4-3F933FDF2059}" destId="{F1BC6093-E604-A142-A901-1C805A12BA77}" srcOrd="2" destOrd="0" presId="urn:microsoft.com/office/officeart/2008/layout/LinedList"/>
    <dgm:cxn modelId="{23A67AD3-91E4-CE46-8565-C82D3F64717F}" type="presParOf" srcId="{0DD109DC-7FDA-AF40-98C4-3F933FDF2059}" destId="{FB1C642B-ACC4-E24F-AEEF-97067F8C40E2}" srcOrd="3" destOrd="0" presId="urn:microsoft.com/office/officeart/2008/layout/LinedList"/>
    <dgm:cxn modelId="{898DBD55-0131-9C4B-9065-4BB4F145452E}" type="presParOf" srcId="{FB1C642B-ACC4-E24F-AEEF-97067F8C40E2}" destId="{5A2D75BF-E791-9B43-8CE6-38CC424BBDC4}" srcOrd="0" destOrd="0" presId="urn:microsoft.com/office/officeart/2008/layout/LinedList"/>
    <dgm:cxn modelId="{62EE6EFB-D77E-8143-BF2E-B5B841D0831C}" type="presParOf" srcId="{FB1C642B-ACC4-E24F-AEEF-97067F8C40E2}" destId="{E0B1A147-F0AB-D142-B48D-526B65D1709B}" srcOrd="1" destOrd="0" presId="urn:microsoft.com/office/officeart/2008/layout/LinedList"/>
    <dgm:cxn modelId="{9C26F5A0-D81E-2047-9829-AAB205C603CE}" type="presParOf" srcId="{0DD109DC-7FDA-AF40-98C4-3F933FDF2059}" destId="{5249C957-71F7-9942-998B-0FBC98D34D78}" srcOrd="4" destOrd="0" presId="urn:microsoft.com/office/officeart/2008/layout/LinedList"/>
    <dgm:cxn modelId="{5F8B7704-5611-0B45-87BF-A227172EE218}" type="presParOf" srcId="{0DD109DC-7FDA-AF40-98C4-3F933FDF2059}" destId="{EBEBD188-4435-214B-91E4-AE365A933F2A}" srcOrd="5" destOrd="0" presId="urn:microsoft.com/office/officeart/2008/layout/LinedList"/>
    <dgm:cxn modelId="{43F4463E-07DA-084B-BE9A-F7773987B23D}" type="presParOf" srcId="{EBEBD188-4435-214B-91E4-AE365A933F2A}" destId="{B6C7DA74-2860-9143-AAB5-A194E9B86A6C}" srcOrd="0" destOrd="0" presId="urn:microsoft.com/office/officeart/2008/layout/LinedList"/>
    <dgm:cxn modelId="{35DB9CC1-E25D-A64C-841A-D8B70A65BD87}" type="presParOf" srcId="{EBEBD188-4435-214B-91E4-AE365A933F2A}" destId="{57330DE1-81A9-F24D-A23E-135D1548EE4F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38ACE0-D8DC-964D-B053-BCB8A5DD6138}">
      <dsp:nvSpPr>
        <dsp:cNvPr id="0" name=""/>
        <dsp:cNvSpPr/>
      </dsp:nvSpPr>
      <dsp:spPr>
        <a:xfrm>
          <a:off x="0" y="1652"/>
          <a:ext cx="10131425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F787BA-D027-2A43-A786-DCD4F3781A48}">
      <dsp:nvSpPr>
        <dsp:cNvPr id="0" name=""/>
        <dsp:cNvSpPr/>
      </dsp:nvSpPr>
      <dsp:spPr>
        <a:xfrm>
          <a:off x="0" y="1652"/>
          <a:ext cx="10131425" cy="11271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N" sz="2800" kern="1200" dirty="0">
              <a:latin typeface="SimSun" panose="02010600030101010101" pitchFamily="2" charset="-122"/>
              <a:ea typeface="SimSun" panose="02010600030101010101" pitchFamily="2" charset="-122"/>
            </a:rPr>
            <a:t>K</a:t>
          </a:r>
          <a:r>
            <a:rPr lang="en-US" altLang="zh-CN" sz="2800" kern="1200" dirty="0">
              <a:latin typeface="SimSun" panose="02010600030101010101" pitchFamily="2" charset="-122"/>
              <a:ea typeface="SimSun" panose="02010600030101010101" pitchFamily="2" charset="-122"/>
            </a:rPr>
            <a:t>-NN</a:t>
          </a:r>
          <a:r>
            <a:rPr lang="zh-CN" altLang="en-US" sz="2800" kern="1200" dirty="0">
              <a:latin typeface="SimSun" panose="02010600030101010101" pitchFamily="2" charset="-122"/>
              <a:ea typeface="SimSun" panose="02010600030101010101" pitchFamily="2" charset="-122"/>
            </a:rPr>
            <a:t> </a:t>
          </a:r>
          <a:r>
            <a:rPr lang="en-US" altLang="zh-CN" sz="2800" kern="1200" dirty="0">
              <a:latin typeface="SimSun" panose="02010600030101010101" pitchFamily="2" charset="-122"/>
              <a:ea typeface="SimSun" panose="02010600030101010101" pitchFamily="2" charset="-122"/>
            </a:rPr>
            <a:t>K</a:t>
          </a:r>
          <a:r>
            <a:rPr lang="zh-CN" altLang="en-US" sz="2800" kern="1200" dirty="0">
              <a:latin typeface="SimSun" panose="02010600030101010101" pitchFamily="2" charset="-122"/>
              <a:ea typeface="SimSun" panose="02010600030101010101" pitchFamily="2" charset="-122"/>
            </a:rPr>
            <a:t>近邻</a:t>
          </a:r>
          <a:endParaRPr lang="en-US" sz="2800" kern="1200" dirty="0">
            <a:latin typeface="SimSun" panose="02010600030101010101" pitchFamily="2" charset="-122"/>
            <a:ea typeface="SimSun" panose="02010600030101010101" pitchFamily="2" charset="-122"/>
          </a:endParaRPr>
        </a:p>
      </dsp:txBody>
      <dsp:txXfrm>
        <a:off x="0" y="1652"/>
        <a:ext cx="10131425" cy="1127164"/>
      </dsp:txXfrm>
    </dsp:sp>
    <dsp:sp modelId="{F1BC6093-E604-A142-A901-1C805A12BA77}">
      <dsp:nvSpPr>
        <dsp:cNvPr id="0" name=""/>
        <dsp:cNvSpPr/>
      </dsp:nvSpPr>
      <dsp:spPr>
        <a:xfrm>
          <a:off x="0" y="1128817"/>
          <a:ext cx="10131425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A2D75BF-E791-9B43-8CE6-38CC424BBDC4}">
      <dsp:nvSpPr>
        <dsp:cNvPr id="0" name=""/>
        <dsp:cNvSpPr/>
      </dsp:nvSpPr>
      <dsp:spPr>
        <a:xfrm>
          <a:off x="0" y="1128817"/>
          <a:ext cx="10131425" cy="11271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N" sz="2800" kern="1200" dirty="0">
              <a:latin typeface="SimSun" panose="02010600030101010101" pitchFamily="2" charset="-122"/>
              <a:ea typeface="SimSun" panose="02010600030101010101" pitchFamily="2" charset="-122"/>
            </a:rPr>
            <a:t>Baye</a:t>
          </a:r>
          <a:r>
            <a:rPr lang="en-US" altLang="zh-CN" sz="2800" kern="1200" dirty="0">
              <a:latin typeface="SimSun" panose="02010600030101010101" pitchFamily="2" charset="-122"/>
              <a:ea typeface="SimSun" panose="02010600030101010101" pitchFamily="2" charset="-122"/>
            </a:rPr>
            <a:t>s</a:t>
          </a:r>
          <a:r>
            <a:rPr lang="zh-CN" altLang="en-US" sz="2800" kern="1200" dirty="0">
              <a:latin typeface="SimSun" panose="02010600030101010101" pitchFamily="2" charset="-122"/>
              <a:ea typeface="SimSun" panose="02010600030101010101" pitchFamily="2" charset="-122"/>
            </a:rPr>
            <a:t> </a:t>
          </a:r>
          <a:r>
            <a:rPr lang="en-US" altLang="zh-CN" sz="2800" kern="1200" dirty="0">
              <a:latin typeface="SimSun" panose="02010600030101010101" pitchFamily="2" charset="-122"/>
              <a:ea typeface="SimSun" panose="02010600030101010101" pitchFamily="2" charset="-122"/>
            </a:rPr>
            <a:t>Classifier</a:t>
          </a:r>
          <a:r>
            <a:rPr lang="zh-CN" altLang="en-US" sz="2800" kern="1200" dirty="0">
              <a:latin typeface="SimSun" panose="02010600030101010101" pitchFamily="2" charset="-122"/>
              <a:ea typeface="SimSun" panose="02010600030101010101" pitchFamily="2" charset="-122"/>
            </a:rPr>
            <a:t> </a:t>
          </a:r>
          <a:r>
            <a:rPr lang="en-CN" sz="2800" kern="1200" dirty="0">
              <a:latin typeface="SimSun" panose="02010600030101010101" pitchFamily="2" charset="-122"/>
              <a:ea typeface="SimSun" panose="02010600030101010101" pitchFamily="2" charset="-122"/>
            </a:rPr>
            <a:t>贝叶斯分类</a:t>
          </a:r>
          <a:r>
            <a:rPr lang="zh-CN" altLang="en-US" sz="2800" kern="1200" dirty="0">
              <a:latin typeface="SimSun" panose="02010600030101010101" pitchFamily="2" charset="-122"/>
              <a:ea typeface="SimSun" panose="02010600030101010101" pitchFamily="2" charset="-122"/>
            </a:rPr>
            <a:t> </a:t>
          </a:r>
          <a:endParaRPr lang="en-US" sz="2800" kern="1200" dirty="0">
            <a:latin typeface="SimSun" panose="02010600030101010101" pitchFamily="2" charset="-122"/>
            <a:ea typeface="SimSun" panose="02010600030101010101" pitchFamily="2" charset="-122"/>
          </a:endParaRPr>
        </a:p>
      </dsp:txBody>
      <dsp:txXfrm>
        <a:off x="0" y="1128817"/>
        <a:ext cx="10131425" cy="1127164"/>
      </dsp:txXfrm>
    </dsp:sp>
    <dsp:sp modelId="{5249C957-71F7-9942-998B-0FBC98D34D78}">
      <dsp:nvSpPr>
        <dsp:cNvPr id="0" name=""/>
        <dsp:cNvSpPr/>
      </dsp:nvSpPr>
      <dsp:spPr>
        <a:xfrm>
          <a:off x="0" y="2255981"/>
          <a:ext cx="10131425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6C7DA74-2860-9143-AAB5-A194E9B86A6C}">
      <dsp:nvSpPr>
        <dsp:cNvPr id="0" name=""/>
        <dsp:cNvSpPr/>
      </dsp:nvSpPr>
      <dsp:spPr>
        <a:xfrm>
          <a:off x="0" y="2255981"/>
          <a:ext cx="10131425" cy="11271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latin typeface="SimSun" panose="02010600030101010101" pitchFamily="2" charset="-122"/>
              <a:ea typeface="SimSun" panose="02010600030101010101" pitchFamily="2" charset="-122"/>
            </a:rPr>
            <a:t>Machine</a:t>
          </a:r>
          <a:r>
            <a:rPr lang="zh-CN" sz="2800" kern="1200" dirty="0">
              <a:latin typeface="SimSun" panose="02010600030101010101" pitchFamily="2" charset="-122"/>
              <a:ea typeface="SimSun" panose="02010600030101010101" pitchFamily="2" charset="-122"/>
            </a:rPr>
            <a:t> </a:t>
          </a:r>
          <a:r>
            <a:rPr lang="en-US" sz="2800" kern="1200" dirty="0">
              <a:latin typeface="SimSun" panose="02010600030101010101" pitchFamily="2" charset="-122"/>
              <a:ea typeface="SimSun" panose="02010600030101010101" pitchFamily="2" charset="-122"/>
            </a:rPr>
            <a:t>learning</a:t>
          </a:r>
          <a:r>
            <a:rPr lang="zh-CN" sz="2800" kern="1200" dirty="0">
              <a:latin typeface="SimSun" panose="02010600030101010101" pitchFamily="2" charset="-122"/>
              <a:ea typeface="SimSun" panose="02010600030101010101" pitchFamily="2" charset="-122"/>
            </a:rPr>
            <a:t> </a:t>
          </a:r>
          <a:r>
            <a:rPr lang="en-US" sz="2800" kern="1200" dirty="0">
              <a:latin typeface="SimSun" panose="02010600030101010101" pitchFamily="2" charset="-122"/>
              <a:ea typeface="SimSun" panose="02010600030101010101" pitchFamily="2" charset="-122"/>
            </a:rPr>
            <a:t>pipeline</a:t>
          </a:r>
          <a:r>
            <a:rPr lang="zh-CN" sz="2800" kern="1200" dirty="0">
              <a:latin typeface="SimSun" panose="02010600030101010101" pitchFamily="2" charset="-122"/>
              <a:ea typeface="SimSun" panose="02010600030101010101" pitchFamily="2" charset="-122"/>
            </a:rPr>
            <a:t> </a:t>
          </a:r>
          <a:endParaRPr lang="en-US" sz="2800" kern="1200" dirty="0">
            <a:latin typeface="SimSun" panose="02010600030101010101" pitchFamily="2" charset="-122"/>
            <a:ea typeface="SimSun" panose="02010600030101010101" pitchFamily="2" charset="-122"/>
          </a:endParaRPr>
        </a:p>
      </dsp:txBody>
      <dsp:txXfrm>
        <a:off x="0" y="2255981"/>
        <a:ext cx="10131425" cy="112716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DF4D9908-13A4-C24C-B8E7-E131033E8974}" type="datetimeFigureOut">
              <a:rPr lang="en-CN" smtClean="0"/>
              <a:t>2021/5/19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C125472D-024F-1F4C-8D46-10D9EE6B2A21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184943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D9908-13A4-C24C-B8E7-E131033E8974}" type="datetimeFigureOut">
              <a:rPr lang="en-CN" smtClean="0"/>
              <a:t>2021/5/19</a:t>
            </a:fld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5472D-024F-1F4C-8D46-10D9EE6B2A21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7292679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D9908-13A4-C24C-B8E7-E131033E8974}" type="datetimeFigureOut">
              <a:rPr lang="en-CN" smtClean="0"/>
              <a:t>2021/5/19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5472D-024F-1F4C-8D46-10D9EE6B2A21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1454807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D9908-13A4-C24C-B8E7-E131033E8974}" type="datetimeFigureOut">
              <a:rPr lang="en-CN" smtClean="0"/>
              <a:t>2021/5/19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5472D-024F-1F4C-8D46-10D9EE6B2A21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6824702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D9908-13A4-C24C-B8E7-E131033E8974}" type="datetimeFigureOut">
              <a:rPr lang="en-CN" smtClean="0"/>
              <a:t>2021/5/19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5472D-024F-1F4C-8D46-10D9EE6B2A21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129161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D9908-13A4-C24C-B8E7-E131033E8974}" type="datetimeFigureOut">
              <a:rPr lang="en-CN" smtClean="0"/>
              <a:t>2021/5/19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5472D-024F-1F4C-8D46-10D9EE6B2A21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348579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D9908-13A4-C24C-B8E7-E131033E8974}" type="datetimeFigureOut">
              <a:rPr lang="en-CN" smtClean="0"/>
              <a:t>2021/5/19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5472D-024F-1F4C-8D46-10D9EE6B2A21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9668205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D9908-13A4-C24C-B8E7-E131033E8974}" type="datetimeFigureOut">
              <a:rPr lang="en-CN" smtClean="0"/>
              <a:t>2021/5/19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5472D-024F-1F4C-8D46-10D9EE6B2A21}" type="slidenum">
              <a:rPr lang="en-CN" smtClean="0"/>
              <a:t>‹#›</a:t>
            </a:fld>
            <a:endParaRPr lang="en-CN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31969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D9908-13A4-C24C-B8E7-E131033E8974}" type="datetimeFigureOut">
              <a:rPr lang="en-CN" smtClean="0"/>
              <a:t>2021/5/19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5472D-024F-1F4C-8D46-10D9EE6B2A21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27707497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21" name="正文级别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63406807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D9908-13A4-C24C-B8E7-E131033E8974}" type="datetimeFigureOut">
              <a:rPr lang="en-CN" smtClean="0"/>
              <a:t>2021/5/19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5472D-024F-1F4C-8D46-10D9EE6B2A21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141331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D9908-13A4-C24C-B8E7-E131033E8974}" type="datetimeFigureOut">
              <a:rPr lang="en-CN" smtClean="0"/>
              <a:t>2021/5/19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5472D-024F-1F4C-8D46-10D9EE6B2A21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7311858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D9908-13A4-C24C-B8E7-E131033E8974}" type="datetimeFigureOut">
              <a:rPr lang="en-CN" smtClean="0"/>
              <a:t>2021/5/19</a:t>
            </a:fld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5472D-024F-1F4C-8D46-10D9EE6B2A21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8331826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D9908-13A4-C24C-B8E7-E131033E8974}" type="datetimeFigureOut">
              <a:rPr lang="en-CN" smtClean="0"/>
              <a:t>2021/5/19</a:t>
            </a:fld>
            <a:endParaRPr lang="en-C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5472D-024F-1F4C-8D46-10D9EE6B2A21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0949659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D9908-13A4-C24C-B8E7-E131033E8974}" type="datetimeFigureOut">
              <a:rPr lang="en-CN" smtClean="0"/>
              <a:t>2021/5/19</a:t>
            </a:fld>
            <a:endParaRPr lang="en-C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5472D-024F-1F4C-8D46-10D9EE6B2A21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8496680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D9908-13A4-C24C-B8E7-E131033E8974}" type="datetimeFigureOut">
              <a:rPr lang="en-CN" smtClean="0"/>
              <a:t>2021/5/19</a:t>
            </a:fld>
            <a:endParaRPr lang="en-C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5472D-024F-1F4C-8D46-10D9EE6B2A21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5382957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D9908-13A4-C24C-B8E7-E131033E8974}" type="datetimeFigureOut">
              <a:rPr lang="en-CN" smtClean="0"/>
              <a:t>2021/5/19</a:t>
            </a:fld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5472D-024F-1F4C-8D46-10D9EE6B2A21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3736445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D9908-13A4-C24C-B8E7-E131033E8974}" type="datetimeFigureOut">
              <a:rPr lang="en-CN" smtClean="0"/>
              <a:t>2021/5/19</a:t>
            </a:fld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5472D-024F-1F4C-8D46-10D9EE6B2A21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8905006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F4D9908-13A4-C24C-B8E7-E131033E8974}" type="datetimeFigureOut">
              <a:rPr lang="en-CN" smtClean="0"/>
              <a:t>2021/5/19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C125472D-024F-1F4C-8D46-10D9EE6B2A21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12433328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  <p:sldLayoutId id="2147483747" r:id="rId12"/>
    <p:sldLayoutId id="2147483748" r:id="rId13"/>
    <p:sldLayoutId id="2147483749" r:id="rId14"/>
    <p:sldLayoutId id="2147483750" r:id="rId15"/>
    <p:sldLayoutId id="2147483751" r:id="rId16"/>
    <p:sldLayoutId id="2147483752" r:id="rId17"/>
    <p:sldLayoutId id="2147483753" r:id="rId18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tif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6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t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像" descr="图像">
            <a:extLst>
              <a:ext uri="{FF2B5EF4-FFF2-40B4-BE49-F238E27FC236}">
                <a16:creationId xmlns:a16="http://schemas.microsoft.com/office/drawing/2014/main" id="{F6CFAFF0-42E9-B648-A2EA-4B030F165E4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1541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7280DFC-B527-754A-8117-9470B61DCDC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US" sz="3400" dirty="0" err="1">
                <a:solidFill>
                  <a:schemeClr val="tx1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人工智能核心能力培养</a:t>
            </a:r>
            <a:r>
              <a:rPr lang="zh-CN" altLang="en-US" sz="3400" dirty="0">
                <a:solidFill>
                  <a:schemeClr val="tx1"/>
                </a:solidFill>
              </a:rPr>
              <a:t> </a:t>
            </a:r>
            <a:r>
              <a:rPr lang="en-US" altLang="zh-CN" sz="3400" dirty="0">
                <a:solidFill>
                  <a:schemeClr val="tx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—</a:t>
            </a:r>
            <a:r>
              <a:rPr lang="zh-CN" altLang="en-US" sz="3400" dirty="0">
                <a:solidFill>
                  <a:schemeClr val="tx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</a:t>
            </a:r>
            <a:r>
              <a:rPr lang="en-US" altLang="zh-CN" sz="3400" dirty="0">
                <a:solidFill>
                  <a:schemeClr val="tx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Lecture</a:t>
            </a:r>
            <a:r>
              <a:rPr lang="zh-CN" altLang="en-US" sz="3400" dirty="0">
                <a:solidFill>
                  <a:schemeClr val="tx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</a:t>
            </a:r>
            <a:r>
              <a:rPr lang="en-US" altLang="zh-CN" sz="3400" dirty="0">
                <a:solidFill>
                  <a:schemeClr val="tx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06</a:t>
            </a:r>
            <a:br>
              <a:rPr lang="en-US" altLang="zh-CN" sz="3400" dirty="0">
                <a:solidFill>
                  <a:schemeClr val="tx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</a:br>
            <a:br>
              <a:rPr lang="en-US" altLang="zh-CN" sz="3400" dirty="0">
                <a:solidFill>
                  <a:schemeClr val="tx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</a:br>
            <a:r>
              <a:rPr lang="en-US" altLang="zh-CN" sz="3400" dirty="0">
                <a:solidFill>
                  <a:schemeClr val="tx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SVM,</a:t>
            </a:r>
            <a:r>
              <a:rPr lang="zh-CN" altLang="en-US" sz="3400" dirty="0">
                <a:solidFill>
                  <a:schemeClr val="tx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</a:t>
            </a:r>
            <a:r>
              <a:rPr lang="en-US" altLang="zh-CN" sz="3400" dirty="0">
                <a:solidFill>
                  <a:schemeClr val="tx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Ensemble</a:t>
            </a:r>
            <a:r>
              <a:rPr lang="zh-CN" altLang="en-US" sz="3400" dirty="0">
                <a:solidFill>
                  <a:schemeClr val="tx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</a:t>
            </a:r>
            <a:r>
              <a:rPr lang="en-US" altLang="zh-CN" sz="3400" dirty="0">
                <a:solidFill>
                  <a:schemeClr val="tx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Learning</a:t>
            </a:r>
            <a:r>
              <a:rPr lang="zh-CN" altLang="en-US" sz="3400" dirty="0">
                <a:solidFill>
                  <a:schemeClr val="tx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</a:t>
            </a:r>
            <a:br>
              <a:rPr lang="en-US" altLang="zh-CN" sz="3400" dirty="0">
                <a:solidFill>
                  <a:schemeClr val="tx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</a:br>
            <a:br>
              <a:rPr lang="en-US" sz="3400" dirty="0">
                <a:solidFill>
                  <a:schemeClr val="tx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</a:br>
            <a:r>
              <a:rPr lang="en-US" altLang="zh-CN" sz="3400" dirty="0">
                <a:solidFill>
                  <a:schemeClr val="tx1"/>
                </a:solidFill>
                <a:latin typeface="+mn-lt"/>
                <a:ea typeface="KaiTi" panose="02010609060101010101" pitchFamily="49" charset="-122"/>
              </a:rPr>
              <a:t>The</a:t>
            </a:r>
            <a:r>
              <a:rPr lang="zh-CN" altLang="en-US" sz="3400" dirty="0">
                <a:solidFill>
                  <a:schemeClr val="tx1"/>
                </a:solidFill>
                <a:latin typeface="+mn-lt"/>
                <a:ea typeface="KaiTi" panose="02010609060101010101" pitchFamily="49" charset="-122"/>
              </a:rPr>
              <a:t> </a:t>
            </a:r>
            <a:r>
              <a:rPr lang="en-US" altLang="zh-CN" sz="3400" dirty="0">
                <a:solidFill>
                  <a:schemeClr val="tx1"/>
                </a:solidFill>
                <a:latin typeface="+mn-lt"/>
                <a:ea typeface="KaiTi" panose="02010609060101010101" pitchFamily="49" charset="-122"/>
              </a:rPr>
              <a:t>Kernel</a:t>
            </a:r>
            <a:r>
              <a:rPr lang="zh-CN" altLang="en-US" sz="3400" dirty="0">
                <a:solidFill>
                  <a:schemeClr val="tx1"/>
                </a:solidFill>
                <a:latin typeface="+mn-lt"/>
                <a:ea typeface="KaiTi" panose="02010609060101010101" pitchFamily="49" charset="-122"/>
              </a:rPr>
              <a:t> </a:t>
            </a:r>
            <a:r>
              <a:rPr lang="en-US" altLang="zh-CN" sz="3400" dirty="0">
                <a:solidFill>
                  <a:schemeClr val="tx1"/>
                </a:solidFill>
                <a:latin typeface="+mn-lt"/>
                <a:ea typeface="KaiTi" panose="02010609060101010101" pitchFamily="49" charset="-122"/>
              </a:rPr>
              <a:t>Ability</a:t>
            </a:r>
            <a:r>
              <a:rPr lang="zh-CN" altLang="en-US" sz="3400" dirty="0">
                <a:solidFill>
                  <a:schemeClr val="tx1"/>
                </a:solidFill>
                <a:latin typeface="+mn-lt"/>
                <a:ea typeface="KaiTi" panose="02010609060101010101" pitchFamily="49" charset="-122"/>
              </a:rPr>
              <a:t> </a:t>
            </a:r>
            <a:r>
              <a:rPr lang="en-US" altLang="zh-CN" sz="3400" dirty="0">
                <a:solidFill>
                  <a:schemeClr val="tx1"/>
                </a:solidFill>
                <a:latin typeface="+mn-lt"/>
                <a:ea typeface="KaiTi" panose="02010609060101010101" pitchFamily="49" charset="-122"/>
              </a:rPr>
              <a:t>For</a:t>
            </a:r>
            <a:r>
              <a:rPr lang="zh-CN" altLang="en-US" sz="3400" dirty="0">
                <a:solidFill>
                  <a:schemeClr val="tx1"/>
                </a:solidFill>
                <a:latin typeface="+mn-lt"/>
                <a:ea typeface="KaiTi" panose="02010609060101010101" pitchFamily="49" charset="-122"/>
              </a:rPr>
              <a:t> </a:t>
            </a:r>
            <a:r>
              <a:rPr lang="en-US" altLang="zh-CN" sz="3400" dirty="0">
                <a:solidFill>
                  <a:schemeClr val="tx1"/>
                </a:solidFill>
                <a:latin typeface="+mn-lt"/>
                <a:ea typeface="KaiTi" panose="02010609060101010101" pitchFamily="49" charset="-122"/>
              </a:rPr>
              <a:t>Artificial</a:t>
            </a:r>
            <a:r>
              <a:rPr lang="zh-CN" altLang="en-US" sz="3400" dirty="0">
                <a:solidFill>
                  <a:schemeClr val="tx1"/>
                </a:solidFill>
                <a:latin typeface="+mn-lt"/>
                <a:ea typeface="KaiTi" panose="02010609060101010101" pitchFamily="49" charset="-122"/>
              </a:rPr>
              <a:t> </a:t>
            </a:r>
            <a:r>
              <a:rPr lang="en-US" altLang="zh-CN" sz="3400" dirty="0">
                <a:solidFill>
                  <a:schemeClr val="tx1"/>
                </a:solidFill>
                <a:latin typeface="+mn-lt"/>
                <a:ea typeface="KaiTi" panose="02010609060101010101" pitchFamily="49" charset="-122"/>
              </a:rPr>
              <a:t>Intelligence</a:t>
            </a:r>
            <a:r>
              <a:rPr lang="zh-CN" altLang="en-US" sz="3400" dirty="0">
                <a:solidFill>
                  <a:schemeClr val="tx1"/>
                </a:solidFill>
                <a:latin typeface="+mn-lt"/>
                <a:ea typeface="KaiTi" panose="02010609060101010101" pitchFamily="49" charset="-122"/>
              </a:rPr>
              <a:t> </a:t>
            </a:r>
            <a:endParaRPr lang="en-CN" sz="3400" dirty="0">
              <a:solidFill>
                <a:schemeClr val="tx1"/>
              </a:solidFill>
              <a:latin typeface="+mn-lt"/>
              <a:ea typeface="KaiTi" panose="02010609060101010101" pitchFamily="49" charset="-122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19CC92-1B64-AA46-9FE1-CC6BBC70AF7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CN" dirty="0">
              <a:solidFill>
                <a:schemeClr val="tx1"/>
              </a:solidFill>
            </a:endParaRPr>
          </a:p>
          <a:p>
            <a:r>
              <a:rPr lang="en-US" dirty="0" err="1">
                <a:solidFill>
                  <a:schemeClr val="tx1"/>
                </a:solidFill>
              </a:rPr>
              <a:t>高民权</a:t>
            </a:r>
            <a:endParaRPr lang="en-C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10531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6404B0-564A-3C47-905C-1AECB3496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Unbalanced</a:t>
            </a:r>
            <a:r>
              <a:rPr lang="zh-CN" altLang="en-US" dirty="0"/>
              <a:t> </a:t>
            </a:r>
            <a:r>
              <a:rPr lang="en-US" altLang="zh-CN" dirty="0"/>
              <a:t>problem</a:t>
            </a:r>
            <a:endParaRPr lang="en-CN" dirty="0"/>
          </a:p>
        </p:txBody>
      </p:sp>
      <p:pic>
        <p:nvPicPr>
          <p:cNvPr id="4" name="Content Placeholder 3" descr="Picture 3">
            <a:extLst>
              <a:ext uri="{FF2B5EF4-FFF2-40B4-BE49-F238E27FC236}">
                <a16:creationId xmlns:a16="http://schemas.microsoft.com/office/drawing/2014/main" id="{0B301AA4-00BB-7143-8228-1146CE2893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19632" y="1916272"/>
            <a:ext cx="6314303" cy="473572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3974641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Title 1"/>
          <p:cNvSpPr txBox="1">
            <a:spLocks noGrp="1"/>
          </p:cNvSpPr>
          <p:nvPr>
            <p:ph type="title"/>
          </p:nvPr>
        </p:nvSpPr>
        <p:spPr>
          <a:xfrm>
            <a:off x="1361187" y="1030288"/>
            <a:ext cx="4099947" cy="1035579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Decision Tree</a:t>
            </a:r>
          </a:p>
        </p:txBody>
      </p:sp>
      <p:sp>
        <p:nvSpPr>
          <p:cNvPr id="226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1361187" y="2142067"/>
            <a:ext cx="4099947" cy="3649133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 err="1">
                <a:latin typeface="SimSun" panose="02010600030101010101" pitchFamily="2" charset="-122"/>
                <a:ea typeface="SimSun" panose="02010600030101010101" pitchFamily="2" charset="-122"/>
              </a:rPr>
              <a:t>决策树模型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，让计算机自动构建逐层的 </a:t>
            </a:r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if-else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模型</a:t>
            </a:r>
            <a:endParaRPr lang="en-US" altLang="zh-CN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endParaRPr lang="en-US" altLang="zh-CN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CART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Algorithm: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endParaRPr lang="en-US" altLang="zh-CN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lvl="1"/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Classification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And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Regression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Tree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Algorithm</a:t>
            </a:r>
          </a:p>
          <a:p>
            <a:pPr lvl="1"/>
            <a:endParaRPr lang="en-US" altLang="zh-CN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marL="0" indent="0">
              <a:buNone/>
            </a:pPr>
            <a:r>
              <a:rPr lang="en-US" altLang="zh-CN" sz="1200" dirty="0">
                <a:latin typeface="SimSun" panose="02010600030101010101" pitchFamily="2" charset="-122"/>
                <a:ea typeface="SimSun" panose="02010600030101010101" pitchFamily="2" charset="-122"/>
              </a:rPr>
              <a:t>Loss</a:t>
            </a:r>
            <a:r>
              <a:rPr lang="zh-CN" altLang="en-US" sz="1200" dirty="0"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lang="en-US" altLang="zh-CN" sz="1200" dirty="0">
                <a:latin typeface="SimSun" panose="02010600030101010101" pitchFamily="2" charset="-122"/>
                <a:ea typeface="SimSun" panose="02010600030101010101" pitchFamily="2" charset="-122"/>
              </a:rPr>
              <a:t>=</a:t>
            </a:r>
            <a:r>
              <a:rPr lang="zh-CN" altLang="en-US" sz="1200" dirty="0"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lang="en-US" altLang="zh-CN" sz="1200" dirty="0">
                <a:latin typeface="SimSun" panose="02010600030101010101" pitchFamily="2" charset="-122"/>
                <a:ea typeface="SimSun" panose="02010600030101010101" pitchFamily="2" charset="-122"/>
              </a:rPr>
              <a:t>(</a:t>
            </a:r>
            <a:r>
              <a:rPr lang="en-US" altLang="zh-CN" sz="1200" dirty="0" err="1">
                <a:latin typeface="SimSun" panose="02010600030101010101" pitchFamily="2" charset="-122"/>
                <a:ea typeface="SimSun" panose="02010600030101010101" pitchFamily="2" charset="-122"/>
              </a:rPr>
              <a:t>m_left</a:t>
            </a:r>
            <a:r>
              <a:rPr lang="en-US" altLang="zh-CN" sz="1200" dirty="0">
                <a:latin typeface="SimSun" panose="02010600030101010101" pitchFamily="2" charset="-122"/>
                <a:ea typeface="SimSun" panose="02010600030101010101" pitchFamily="2" charset="-122"/>
              </a:rPr>
              <a:t>)/m</a:t>
            </a:r>
            <a:r>
              <a:rPr lang="zh-CN" altLang="en-US" sz="1200" dirty="0">
                <a:latin typeface="SimSun" panose="02010600030101010101" pitchFamily="2" charset="-122"/>
                <a:ea typeface="SimSun" panose="02010600030101010101" pitchFamily="2" charset="-122"/>
              </a:rPr>
              <a:t> * </a:t>
            </a:r>
            <a:r>
              <a:rPr lang="en-US" altLang="zh-CN" sz="1200" dirty="0" err="1">
                <a:latin typeface="SimSun" panose="02010600030101010101" pitchFamily="2" charset="-122"/>
                <a:ea typeface="SimSun" panose="02010600030101010101" pitchFamily="2" charset="-122"/>
              </a:rPr>
              <a:t>G_left</a:t>
            </a:r>
            <a:r>
              <a:rPr lang="zh-CN" altLang="en-US" sz="1200" dirty="0"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lang="en-US" altLang="zh-CN" sz="1200" dirty="0">
                <a:latin typeface="SimSun" panose="02010600030101010101" pitchFamily="2" charset="-122"/>
                <a:ea typeface="SimSun" panose="02010600030101010101" pitchFamily="2" charset="-122"/>
              </a:rPr>
              <a:t>+</a:t>
            </a:r>
            <a:r>
              <a:rPr lang="zh-CN" altLang="en-US" sz="1200" dirty="0"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lang="en-US" altLang="zh-CN" sz="1200" dirty="0" err="1">
                <a:latin typeface="SimSun" panose="02010600030101010101" pitchFamily="2" charset="-122"/>
                <a:ea typeface="SimSun" panose="02010600030101010101" pitchFamily="2" charset="-122"/>
              </a:rPr>
              <a:t>m_right</a:t>
            </a:r>
            <a:r>
              <a:rPr lang="zh-CN" altLang="en-US" sz="1200" dirty="0"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lang="en-US" altLang="zh-CN" sz="1200" dirty="0">
                <a:latin typeface="SimSun" panose="02010600030101010101" pitchFamily="2" charset="-122"/>
                <a:ea typeface="SimSun" panose="02010600030101010101" pitchFamily="2" charset="-122"/>
              </a:rPr>
              <a:t>/</a:t>
            </a:r>
            <a:r>
              <a:rPr lang="zh-CN" altLang="en-US" sz="1200" dirty="0"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lang="en-US" altLang="zh-CN" sz="1200" dirty="0">
                <a:latin typeface="SimSun" panose="02010600030101010101" pitchFamily="2" charset="-122"/>
                <a:ea typeface="SimSun" panose="02010600030101010101" pitchFamily="2" charset="-122"/>
              </a:rPr>
              <a:t>m</a:t>
            </a:r>
            <a:r>
              <a:rPr lang="zh-CN" altLang="en-US" sz="1200" dirty="0">
                <a:latin typeface="SimSun" panose="02010600030101010101" pitchFamily="2" charset="-122"/>
                <a:ea typeface="SimSun" panose="02010600030101010101" pitchFamily="2" charset="-122"/>
              </a:rPr>
              <a:t> * </a:t>
            </a:r>
            <a:r>
              <a:rPr lang="en-US" altLang="zh-CN" sz="1200" dirty="0" err="1">
                <a:latin typeface="SimSun" panose="02010600030101010101" pitchFamily="2" charset="-122"/>
                <a:ea typeface="SimSun" panose="02010600030101010101" pitchFamily="2" charset="-122"/>
              </a:rPr>
              <a:t>G_right</a:t>
            </a:r>
            <a:endParaRPr lang="en-US" altLang="zh-CN" sz="1200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endParaRPr lang="en-US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Example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of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decision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tree</a:t>
            </a:r>
            <a:endParaRPr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pic>
        <p:nvPicPr>
          <p:cNvPr id="5124" name="Picture 4" descr="Understanding the Mathematics Behind Decision Trees | by Nikita Sharma |  Heartbeat">
            <a:extLst>
              <a:ext uri="{FF2B5EF4-FFF2-40B4-BE49-F238E27FC236}">
                <a16:creationId xmlns:a16="http://schemas.microsoft.com/office/drawing/2014/main" id="{858ED430-F1CA-7543-898E-57B6BA7349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90738" y="728133"/>
            <a:ext cx="4440299" cy="2497667"/>
          </a:xfrm>
          <a:prstGeom prst="roundRect">
            <a:avLst>
              <a:gd name="adj" fmla="val 5453"/>
            </a:avLst>
          </a:prstGeom>
          <a:noFill/>
          <a:ln w="50800" cap="sq" cmpd="dbl">
            <a:noFill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Gini index vs entropy">
            <a:extLst>
              <a:ext uri="{FF2B5EF4-FFF2-40B4-BE49-F238E27FC236}">
                <a16:creationId xmlns:a16="http://schemas.microsoft.com/office/drawing/2014/main" id="{2C89B9CD-5E91-4C44-A0CF-8DA7E567FC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08709" y="4183350"/>
            <a:ext cx="5204358" cy="1366143"/>
          </a:xfrm>
          <a:prstGeom prst="roundRect">
            <a:avLst>
              <a:gd name="adj" fmla="val 5453"/>
            </a:avLst>
          </a:prstGeom>
          <a:noFill/>
          <a:ln w="50800" cap="sq" cmpd="dbl">
            <a:noFill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6159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2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59F58-0F47-6446-87D1-1AA4AC46B0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1187" y="1030288"/>
            <a:ext cx="4099947" cy="1035579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zh-CN" sz="3300"/>
              <a:t>Question</a:t>
            </a:r>
            <a:r>
              <a:rPr lang="zh-CN" altLang="en-US" sz="3300"/>
              <a:t> 决策树可以做回归吗？ </a:t>
            </a:r>
            <a:endParaRPr lang="en-CN" sz="33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7E1455-28D4-FC48-96C1-F3DF3B8EE8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1187" y="2142067"/>
            <a:ext cx="4099947" cy="3649133"/>
          </a:xfrm>
        </p:spPr>
        <p:txBody>
          <a:bodyPr>
            <a:normAutofit/>
          </a:bodyPr>
          <a:lstStyle/>
          <a:p>
            <a:endParaRPr lang="en-C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725F59-36CA-F64B-98FC-9FEEAFD688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8709" y="1046688"/>
            <a:ext cx="5204358" cy="1860557"/>
          </a:xfrm>
          <a:prstGeom prst="roundRect">
            <a:avLst>
              <a:gd name="adj" fmla="val 5453"/>
            </a:avLst>
          </a:prstGeom>
          <a:ln w="50800" cap="sq" cmpd="dbl">
            <a:noFill/>
            <a:miter lim="800000"/>
          </a:ln>
          <a:effectLst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1B64A31-45C4-4744-843A-93F83760FF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8709" y="4424051"/>
            <a:ext cx="5204358" cy="884740"/>
          </a:xfrm>
          <a:prstGeom prst="roundRect">
            <a:avLst>
              <a:gd name="adj" fmla="val 5453"/>
            </a:avLst>
          </a:prstGeom>
          <a:ln w="50800" cap="sq" cmpd="dbl">
            <a:noFill/>
            <a:miter lim="800000"/>
          </a:ln>
          <a:effectLst/>
        </p:spPr>
      </p:pic>
    </p:spTree>
    <p:extLst>
      <p:ext uri="{BB962C8B-B14F-4D97-AF65-F5344CB8AC3E}">
        <p14:creationId xmlns:p14="http://schemas.microsoft.com/office/powerpoint/2010/main" val="5147667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Random Forest </a:t>
            </a:r>
          </a:p>
        </p:txBody>
      </p:sp>
      <p:sp>
        <p:nvSpPr>
          <p:cNvPr id="230" name="Content Placeholder 2"/>
          <p:cNvSpPr txBox="1"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  <a:prstGeom prst="rect">
            <a:avLst/>
          </a:prstGeom>
        </p:spPr>
        <p:txBody>
          <a:bodyPr/>
          <a:lstStyle/>
          <a:p>
            <a:r>
              <a:t>1. Create a ‘bootstraped’ data set</a:t>
            </a:r>
          </a:p>
        </p:txBody>
      </p:sp>
      <p:pic>
        <p:nvPicPr>
          <p:cNvPr id="231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6212" y="2089688"/>
            <a:ext cx="8540751" cy="440318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5072329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Random Forest </a:t>
            </a:r>
          </a:p>
        </p:txBody>
      </p:sp>
      <p:sp>
        <p:nvSpPr>
          <p:cNvPr id="234" name="Content Placeholder 2"/>
          <p:cNvSpPr txBox="1"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  <a:prstGeom prst="rect">
            <a:avLst/>
          </a:prstGeom>
        </p:spPr>
        <p:txBody>
          <a:bodyPr/>
          <a:lstStyle/>
          <a:p>
            <a:r>
              <a:t>1. Create a ‘bootstraped’ data set</a:t>
            </a:r>
          </a:p>
        </p:txBody>
      </p:sp>
      <p:pic>
        <p:nvPicPr>
          <p:cNvPr id="235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6212" y="2089688"/>
            <a:ext cx="8540751" cy="4403187"/>
          </a:xfrm>
          <a:prstGeom prst="rect">
            <a:avLst/>
          </a:prstGeom>
          <a:ln w="12700">
            <a:miter lim="400000"/>
          </a:ln>
        </p:spPr>
      </p:pic>
      <p:sp>
        <p:nvSpPr>
          <p:cNvPr id="236" name="Rectangle 4"/>
          <p:cNvSpPr/>
          <p:nvPr/>
        </p:nvSpPr>
        <p:spPr>
          <a:xfrm>
            <a:off x="6229350" y="3286125"/>
            <a:ext cx="800100" cy="1185863"/>
          </a:xfrm>
          <a:prstGeom prst="rect">
            <a:avLst/>
          </a:prstGeom>
          <a:solidFill>
            <a:srgbClr val="FF0000">
              <a:alpha val="37647"/>
            </a:srgbClr>
          </a:solidFill>
          <a:ln w="12700">
            <a:solidFill>
              <a:srgbClr val="32538F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37" name="Rectangle 5"/>
          <p:cNvSpPr/>
          <p:nvPr/>
        </p:nvSpPr>
        <p:spPr>
          <a:xfrm>
            <a:off x="8281986" y="3273425"/>
            <a:ext cx="800101" cy="1185863"/>
          </a:xfrm>
          <a:prstGeom prst="rect">
            <a:avLst/>
          </a:prstGeom>
          <a:solidFill>
            <a:srgbClr val="FF0000">
              <a:alpha val="37647"/>
            </a:srgbClr>
          </a:solidFill>
          <a:ln w="12700">
            <a:solidFill>
              <a:srgbClr val="32538F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58898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Random Forest </a:t>
            </a:r>
          </a:p>
        </p:txBody>
      </p:sp>
      <p:sp>
        <p:nvSpPr>
          <p:cNvPr id="240" name="Content Placeholder 2"/>
          <p:cNvSpPr txBox="1"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41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20850"/>
            <a:ext cx="8099375" cy="4321176"/>
          </a:xfrm>
          <a:prstGeom prst="rect">
            <a:avLst/>
          </a:prstGeom>
          <a:ln w="12700">
            <a:miter lim="400000"/>
          </a:ln>
        </p:spPr>
      </p:pic>
      <p:sp>
        <p:nvSpPr>
          <p:cNvPr id="242" name="TextBox 7"/>
          <p:cNvSpPr txBox="1"/>
          <p:nvPr/>
        </p:nvSpPr>
        <p:spPr>
          <a:xfrm>
            <a:off x="9061474" y="2100263"/>
            <a:ext cx="2333626" cy="624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r>
              <a:t>1. Predicate using the forest</a:t>
            </a:r>
          </a:p>
        </p:txBody>
      </p:sp>
      <p:sp>
        <p:nvSpPr>
          <p:cNvPr id="243" name="TextBox 8"/>
          <p:cNvSpPr txBox="1"/>
          <p:nvPr/>
        </p:nvSpPr>
        <p:spPr>
          <a:xfrm>
            <a:off x="9082124" y="3015238"/>
            <a:ext cx="2333626" cy="3291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r>
              <a:t>2. Before predicating,  we use Out-Of-Bagging sample to evaluate our model. </a:t>
            </a:r>
          </a:p>
          <a:p>
            <a:endParaRPr/>
          </a:p>
          <a:p>
            <a:r>
              <a:t>3. Using the evaluated result, we could choose the right variables number to be chosen in Random Forest. </a:t>
            </a:r>
          </a:p>
        </p:txBody>
      </p:sp>
      <p:pic>
        <p:nvPicPr>
          <p:cNvPr id="7" name="Picture 1" descr="page204image8377024">
            <a:extLst>
              <a:ext uri="{FF2B5EF4-FFF2-40B4-BE49-F238E27FC236}">
                <a16:creationId xmlns:a16="http://schemas.microsoft.com/office/drawing/2014/main" id="{ADD1D997-AAA7-AD42-B822-B461CA96C8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0" cy="248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page204image8372608">
            <a:extLst>
              <a:ext uri="{FF2B5EF4-FFF2-40B4-BE49-F238E27FC236}">
                <a16:creationId xmlns:a16="http://schemas.microsoft.com/office/drawing/2014/main" id="{DEE26E9D-771A-0A46-AE66-FF6357988E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0" cy="248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" descr="page204image8380480">
            <a:extLst>
              <a:ext uri="{FF2B5EF4-FFF2-40B4-BE49-F238E27FC236}">
                <a16:creationId xmlns:a16="http://schemas.microsoft.com/office/drawing/2014/main" id="{80E3D9CA-E107-7743-A1AC-294073FD83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584700" cy="1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5" descr="page204image8386624">
            <a:extLst>
              <a:ext uri="{FF2B5EF4-FFF2-40B4-BE49-F238E27FC236}">
                <a16:creationId xmlns:a16="http://schemas.microsoft.com/office/drawing/2014/main" id="{EF1744CB-8062-F240-8FD4-F5A7FC4FCA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584700" cy="1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page204image8386816">
            <a:extLst>
              <a:ext uri="{FF2B5EF4-FFF2-40B4-BE49-F238E27FC236}">
                <a16:creationId xmlns:a16="http://schemas.microsoft.com/office/drawing/2014/main" id="{8D6681A0-CC76-B54F-8267-7CEA4E85B4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572000" cy="1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20480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788DB-BBB2-5D4D-A12F-26D648069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Ensemble</a:t>
            </a:r>
            <a:r>
              <a:rPr lang="zh-CN" altLang="en-US" dirty="0"/>
              <a:t> </a:t>
            </a:r>
            <a:r>
              <a:rPr lang="en-US" altLang="zh-CN" dirty="0"/>
              <a:t>learning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581305-DDA4-A349-AAC6-2C89F57CCD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N" dirty="0"/>
          </a:p>
        </p:txBody>
      </p:sp>
      <p:pic>
        <p:nvPicPr>
          <p:cNvPr id="8193" name="Picture 1" descr="page204image8377024">
            <a:extLst>
              <a:ext uri="{FF2B5EF4-FFF2-40B4-BE49-F238E27FC236}">
                <a16:creationId xmlns:a16="http://schemas.microsoft.com/office/drawing/2014/main" id="{8A9E089E-91DF-484F-ABFC-FEF72A3D3C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494721"/>
            <a:ext cx="0" cy="248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page204image8372608">
            <a:extLst>
              <a:ext uri="{FF2B5EF4-FFF2-40B4-BE49-F238E27FC236}">
                <a16:creationId xmlns:a16="http://schemas.microsoft.com/office/drawing/2014/main" id="{768F39FE-98EF-0648-B51D-28921BCA0C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494721"/>
            <a:ext cx="0" cy="248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5" name="Picture 3" descr="page204image8380480">
            <a:extLst>
              <a:ext uri="{FF2B5EF4-FFF2-40B4-BE49-F238E27FC236}">
                <a16:creationId xmlns:a16="http://schemas.microsoft.com/office/drawing/2014/main" id="{65DC98D2-9591-5E49-8D70-41331754F2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494721"/>
            <a:ext cx="4584700" cy="1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7" name="Picture 5" descr="page204image8386624">
            <a:extLst>
              <a:ext uri="{FF2B5EF4-FFF2-40B4-BE49-F238E27FC236}">
                <a16:creationId xmlns:a16="http://schemas.microsoft.com/office/drawing/2014/main" id="{9978A4AF-10CC-5C4B-9B1B-E47FBACBE4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494721"/>
            <a:ext cx="4584700" cy="1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page204image8386816">
            <a:extLst>
              <a:ext uri="{FF2B5EF4-FFF2-40B4-BE49-F238E27FC236}">
                <a16:creationId xmlns:a16="http://schemas.microsoft.com/office/drawing/2014/main" id="{7D79202A-8F43-7B4E-AD25-35B6EEBE70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494721"/>
            <a:ext cx="4572000" cy="1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22B6BA3-5D3B-A447-912B-7CC0EBD6F4BE}"/>
              </a:ext>
            </a:extLst>
          </p:cNvPr>
          <p:cNvSpPr/>
          <p:nvPr/>
        </p:nvSpPr>
        <p:spPr>
          <a:xfrm>
            <a:off x="2471531" y="2842591"/>
            <a:ext cx="1838739" cy="204746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New</a:t>
            </a:r>
            <a:r>
              <a:rPr lang="zh-CN" altLang="en-US" dirty="0"/>
              <a:t> </a:t>
            </a:r>
            <a:r>
              <a:rPr lang="en-US" altLang="zh-CN" dirty="0"/>
              <a:t>instance</a:t>
            </a:r>
            <a:endParaRPr lang="en-CN" dirty="0"/>
          </a:p>
        </p:txBody>
      </p:sp>
      <p:sp>
        <p:nvSpPr>
          <p:cNvPr id="5" name="Diamond 4">
            <a:extLst>
              <a:ext uri="{FF2B5EF4-FFF2-40B4-BE49-F238E27FC236}">
                <a16:creationId xmlns:a16="http://schemas.microsoft.com/office/drawing/2014/main" id="{05E5406C-C872-1D4E-A8D8-821A60E8E47B}"/>
              </a:ext>
            </a:extLst>
          </p:cNvPr>
          <p:cNvSpPr/>
          <p:nvPr/>
        </p:nvSpPr>
        <p:spPr>
          <a:xfrm>
            <a:off x="5284374" y="2405270"/>
            <a:ext cx="1146244" cy="102373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err="1"/>
              <a:t>knn</a:t>
            </a:r>
            <a:endParaRPr lang="en-CN" sz="1400" dirty="0"/>
          </a:p>
        </p:txBody>
      </p:sp>
      <p:sp>
        <p:nvSpPr>
          <p:cNvPr id="12" name="Diamond 11">
            <a:extLst>
              <a:ext uri="{FF2B5EF4-FFF2-40B4-BE49-F238E27FC236}">
                <a16:creationId xmlns:a16="http://schemas.microsoft.com/office/drawing/2014/main" id="{3A2455FF-58E0-CC40-BCDA-DFB24E5834BF}"/>
              </a:ext>
            </a:extLst>
          </p:cNvPr>
          <p:cNvSpPr/>
          <p:nvPr/>
        </p:nvSpPr>
        <p:spPr>
          <a:xfrm>
            <a:off x="5257870" y="4098235"/>
            <a:ext cx="1146244" cy="102373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贝叶斯</a:t>
            </a:r>
            <a:endParaRPr lang="en-CN" sz="1400" dirty="0"/>
          </a:p>
        </p:txBody>
      </p:sp>
      <p:sp>
        <p:nvSpPr>
          <p:cNvPr id="13" name="Diamond 12">
            <a:extLst>
              <a:ext uri="{FF2B5EF4-FFF2-40B4-BE49-F238E27FC236}">
                <a16:creationId xmlns:a16="http://schemas.microsoft.com/office/drawing/2014/main" id="{DCF71D07-00EE-944C-BDF3-E4AAF4D805D9}"/>
              </a:ext>
            </a:extLst>
          </p:cNvPr>
          <p:cNvSpPr/>
          <p:nvPr/>
        </p:nvSpPr>
        <p:spPr>
          <a:xfrm>
            <a:off x="7235756" y="2405270"/>
            <a:ext cx="1146244" cy="102373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sz="1400" dirty="0"/>
              <a:t>决策树</a:t>
            </a:r>
          </a:p>
        </p:txBody>
      </p:sp>
      <p:sp>
        <p:nvSpPr>
          <p:cNvPr id="14" name="Diamond 13">
            <a:extLst>
              <a:ext uri="{FF2B5EF4-FFF2-40B4-BE49-F238E27FC236}">
                <a16:creationId xmlns:a16="http://schemas.microsoft.com/office/drawing/2014/main" id="{60E8BFF5-505A-614F-B39A-D5B083434B89}"/>
              </a:ext>
            </a:extLst>
          </p:cNvPr>
          <p:cNvSpPr/>
          <p:nvPr/>
        </p:nvSpPr>
        <p:spPr>
          <a:xfrm>
            <a:off x="7308609" y="4098235"/>
            <a:ext cx="1146244" cy="102373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sz="1400" dirty="0"/>
              <a:t>逻辑回归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5D35F22-F3EA-3B48-ABFA-93CF3F5FA15C}"/>
              </a:ext>
            </a:extLst>
          </p:cNvPr>
          <p:cNvSpPr/>
          <p:nvPr/>
        </p:nvSpPr>
        <p:spPr>
          <a:xfrm>
            <a:off x="4755736" y="1858616"/>
            <a:ext cx="4045227" cy="4015409"/>
          </a:xfrm>
          <a:prstGeom prst="roundRect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7590614-95E8-624C-8A1F-C36AC613DCEC}"/>
              </a:ext>
            </a:extLst>
          </p:cNvPr>
          <p:cNvSpPr txBox="1"/>
          <p:nvPr/>
        </p:nvSpPr>
        <p:spPr>
          <a:xfrm>
            <a:off x="8870702" y="3523090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投票的结果或者平均值是</a:t>
            </a:r>
            <a:r>
              <a:rPr lang="zh-CN" altLang="en-US" dirty="0"/>
              <a:t>？</a:t>
            </a:r>
            <a:endParaRPr lang="en-C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6987E48-845E-CC49-9C74-6D09B7362E97}"/>
              </a:ext>
            </a:extLst>
          </p:cNvPr>
          <p:cNvSpPr txBox="1"/>
          <p:nvPr/>
        </p:nvSpPr>
        <p:spPr>
          <a:xfrm>
            <a:off x="9168713" y="4890051"/>
            <a:ext cx="1915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Voting</a:t>
            </a:r>
            <a:r>
              <a:rPr lang="zh-CN" altLang="en-US" dirty="0"/>
              <a:t> </a:t>
            </a:r>
            <a:r>
              <a:rPr lang="en-US" altLang="zh-CN" dirty="0"/>
              <a:t>Classifier</a:t>
            </a:r>
            <a:endParaRPr lang="en-CN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AD9E3C2-7322-E149-9F23-772EB0707E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9650" y="2142067"/>
            <a:ext cx="101727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157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4EC612-27A9-7F44-9A5B-BB2ACF52D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AdabooST</a:t>
            </a:r>
            <a:r>
              <a:rPr lang="en-US" altLang="zh-CN" dirty="0"/>
              <a:t>:</a:t>
            </a:r>
            <a:r>
              <a:rPr lang="zh-CN" altLang="en-US" dirty="0"/>
              <a:t>  </a:t>
            </a:r>
            <a:r>
              <a:rPr lang="en-US" altLang="zh-CN" dirty="0"/>
              <a:t>Adaptive</a:t>
            </a:r>
            <a:r>
              <a:rPr lang="zh-CN" altLang="en-US" dirty="0"/>
              <a:t> </a:t>
            </a:r>
            <a:r>
              <a:rPr lang="en-US" altLang="zh-CN" dirty="0"/>
              <a:t>boosting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2226FD-2FCF-A44B-9585-04CD3345DF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N"/>
          </a:p>
        </p:txBody>
      </p:sp>
      <p:pic>
        <p:nvPicPr>
          <p:cNvPr id="6152" name="Picture 8" descr="Illustration of AdaBoost algorithm for creating a strong classifier based on multiple weak linear classifiers.">
            <a:extLst>
              <a:ext uri="{FF2B5EF4-FFF2-40B4-BE49-F238E27FC236}">
                <a16:creationId xmlns:a16="http://schemas.microsoft.com/office/drawing/2014/main" id="{44575DE9-841A-9D4A-B273-B24EC45A3C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8300" y="1808206"/>
            <a:ext cx="8915400" cy="472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52798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22774F-017D-174D-A09D-7F2CE4E23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868D57-1BE5-FC43-875E-4DD212042D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B94F08-E3D3-CB42-A2CA-286F77800E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407773"/>
            <a:ext cx="11430000" cy="6042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9945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F897A6-74AD-6047-A6EF-76700AB337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190" y="604145"/>
            <a:ext cx="5721126" cy="1035579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ctr"/>
            <a:r>
              <a:rPr lang="en-US" altLang="zh-CN" sz="3300" dirty="0"/>
              <a:t>Gradient</a:t>
            </a:r>
            <a:r>
              <a:rPr lang="zh-CN" altLang="en-US" sz="3300" dirty="0"/>
              <a:t> </a:t>
            </a:r>
            <a:r>
              <a:rPr lang="en-US" altLang="zh-CN" sz="3300" dirty="0"/>
              <a:t>Boosting</a:t>
            </a:r>
            <a:endParaRPr lang="en-CN" sz="33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7FEB81-6520-1A43-948C-EB256D802A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1187" y="2142067"/>
            <a:ext cx="4099947" cy="3649133"/>
          </a:xfrm>
        </p:spPr>
        <p:txBody>
          <a:bodyPr>
            <a:normAutofit/>
          </a:bodyPr>
          <a:lstStyle/>
          <a:p>
            <a:endParaRPr lang="en-CN"/>
          </a:p>
        </p:txBody>
      </p:sp>
      <p:pic>
        <p:nvPicPr>
          <p:cNvPr id="9218" name="Picture 2" descr="Block-distributed Gradient Boosted Trees">
            <a:extLst>
              <a:ext uri="{FF2B5EF4-FFF2-40B4-BE49-F238E27FC236}">
                <a16:creationId xmlns:a16="http://schemas.microsoft.com/office/drawing/2014/main" id="{84DC7A65-6F29-4C42-AD73-3934F307B7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94279" y="728133"/>
            <a:ext cx="3433217" cy="2497667"/>
          </a:xfrm>
          <a:prstGeom prst="roundRect">
            <a:avLst>
              <a:gd name="adj" fmla="val 5453"/>
            </a:avLst>
          </a:prstGeom>
          <a:noFill/>
          <a:ln w="50800" cap="sq" cmpd="dbl">
            <a:noFill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B442AC2-EDB0-1B4A-A83C-4411630C6A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8709" y="4339480"/>
            <a:ext cx="5204358" cy="1053882"/>
          </a:xfrm>
          <a:prstGeom prst="roundRect">
            <a:avLst>
              <a:gd name="adj" fmla="val 5453"/>
            </a:avLst>
          </a:prstGeom>
          <a:ln w="50800" cap="sq" cmpd="dbl">
            <a:noFill/>
            <a:miter lim="800000"/>
          </a:ln>
          <a:effectLst/>
        </p:spPr>
      </p:pic>
      <p:pic>
        <p:nvPicPr>
          <p:cNvPr id="9" name="Picture 2" descr="Boosted regression decision stumps as 0-1024 successive trees are added.">
            <a:extLst>
              <a:ext uri="{FF2B5EF4-FFF2-40B4-BE49-F238E27FC236}">
                <a16:creationId xmlns:a16="http://schemas.microsoft.com/office/drawing/2014/main" id="{AB990138-13E6-3C48-9247-78FE500086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8190" y="1791730"/>
            <a:ext cx="5721126" cy="4435640"/>
          </a:xfrm>
          <a:prstGeom prst="roundRect">
            <a:avLst>
              <a:gd name="adj" fmla="val 4380"/>
            </a:avLst>
          </a:prstGeom>
          <a:noFill/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2979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0DDD25-FE49-5748-AF74-CBF5D06EA0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/>
              <a:t>review</a:t>
            </a:r>
            <a:endParaRPr lang="en-CN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B0DC550-4AC4-4513-9598-6C8F40B1FC4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8907179"/>
              </p:ext>
            </p:extLst>
          </p:nvPr>
        </p:nvGraphicFramePr>
        <p:xfrm>
          <a:off x="685801" y="2277191"/>
          <a:ext cx="10131425" cy="33847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600471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356065-9B80-3547-9CDA-635C86F157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E5C533-52A6-6F41-A202-7B4C014C79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DD1079-D930-354A-9C59-42A690B95D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0382" y="705726"/>
            <a:ext cx="9721449" cy="52927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14A0A8F-4F23-754E-B588-01E415157E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09" y="0"/>
            <a:ext cx="120769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3956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E7A70D-1826-2D4E-B2DE-31B72E8C7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968558-1350-DD48-B546-4B665FB1EE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085F35-3DBA-D14B-8247-F2679E37A9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1" y="1428948"/>
            <a:ext cx="10240757" cy="3705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911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E09ED1-27FF-CC48-A227-B3AA0BBAF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AEC1BD-5AEB-BA48-BC97-BB88023F95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2FB389-728E-E44A-916C-497D9673E6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783" y="601591"/>
            <a:ext cx="10441459" cy="5511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4185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6AD2B0-932C-0A4B-A048-CEA5D6AA2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1E4EB0-05C2-EF44-B76D-D12375B923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F06313-9C84-D14D-A793-55EE8D61F9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738" y="1131014"/>
            <a:ext cx="11111948" cy="4595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609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7A57D-26F9-284C-AF4C-D4D122FF32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1187" y="1030288"/>
            <a:ext cx="4099947" cy="1035579"/>
          </a:xfrm>
        </p:spPr>
        <p:txBody>
          <a:bodyPr>
            <a:normAutofit/>
          </a:bodyPr>
          <a:lstStyle/>
          <a:p>
            <a:r>
              <a:rPr lang="en-US" altLang="zh-CN" dirty="0"/>
              <a:t>More</a:t>
            </a:r>
            <a:r>
              <a:rPr lang="zh-CN" altLang="en-US" dirty="0"/>
              <a:t> </a:t>
            </a:r>
            <a:r>
              <a:rPr lang="en-US" altLang="zh-CN" dirty="0"/>
              <a:t>about…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A562E2-A87B-554A-A0FA-98E08F1DE5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1187" y="2142067"/>
            <a:ext cx="4099947" cy="3649133"/>
          </a:xfr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anchor="ctr">
            <a:normAutofit/>
          </a:bodyPr>
          <a:lstStyle/>
          <a:p>
            <a:pPr>
              <a:lnSpc>
                <a:spcPct val="300000"/>
              </a:lnSpc>
            </a:pPr>
            <a:r>
              <a:rPr lang="en-US" dirty="0" err="1">
                <a:solidFill>
                  <a:schemeClr val="tx1"/>
                </a:solidFill>
              </a:rPr>
              <a:t>X</a:t>
            </a:r>
            <a:r>
              <a:rPr lang="en-US" altLang="zh-CN" dirty="0" err="1">
                <a:solidFill>
                  <a:schemeClr val="tx1"/>
                </a:solidFill>
              </a:rPr>
              <a:t>gboost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endParaRPr lang="en-US" altLang="zh-CN" dirty="0">
              <a:solidFill>
                <a:schemeClr val="tx1"/>
              </a:solidFill>
            </a:endParaRPr>
          </a:p>
          <a:p>
            <a:pPr>
              <a:lnSpc>
                <a:spcPct val="300000"/>
              </a:lnSpc>
            </a:pPr>
            <a:r>
              <a:rPr lang="en-US" altLang="zh-CN" dirty="0" err="1">
                <a:solidFill>
                  <a:schemeClr val="tx1"/>
                </a:solidFill>
              </a:rPr>
              <a:t>LightBGM</a:t>
            </a:r>
            <a:endParaRPr lang="en-US" altLang="zh-CN" dirty="0">
              <a:solidFill>
                <a:schemeClr val="tx1"/>
              </a:solidFill>
            </a:endParaRPr>
          </a:p>
        </p:txBody>
      </p:sp>
      <p:pic>
        <p:nvPicPr>
          <p:cNvPr id="5124" name="Picture 4" descr="Understanding LightGBM Gradient boosting Framework - Akira AI">
            <a:extLst>
              <a:ext uri="{FF2B5EF4-FFF2-40B4-BE49-F238E27FC236}">
                <a16:creationId xmlns:a16="http://schemas.microsoft.com/office/drawing/2014/main" id="{44DD2DF4-779E-704A-BB3F-D4CFECD5AA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90739" y="728133"/>
            <a:ext cx="4440297" cy="2497667"/>
          </a:xfrm>
          <a:prstGeom prst="roundRect">
            <a:avLst>
              <a:gd name="adj" fmla="val 5453"/>
            </a:avLst>
          </a:prstGeom>
          <a:noFill/>
          <a:ln w="50800" cap="sq" cmpd="dbl">
            <a:noFill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XGBoost Algorithm for Classification and Regression in Machine Learning |  Analytics Steps">
            <a:extLst>
              <a:ext uri="{FF2B5EF4-FFF2-40B4-BE49-F238E27FC236}">
                <a16:creationId xmlns:a16="http://schemas.microsoft.com/office/drawing/2014/main" id="{1D651508-8084-F341-81E4-4BA60A5066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09152" y="3617588"/>
            <a:ext cx="5203472" cy="2497667"/>
          </a:xfrm>
          <a:prstGeom prst="roundRect">
            <a:avLst>
              <a:gd name="adj" fmla="val 5453"/>
            </a:avLst>
          </a:prstGeom>
          <a:noFill/>
          <a:ln w="50800" cap="sq" cmpd="dbl">
            <a:noFill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00660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F01A12-280B-624B-957A-8AC0AD55C8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8368" y="1109474"/>
            <a:ext cx="6921757" cy="463905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altLang="zh-CN" sz="6000" dirty="0"/>
              <a:t>deep learning and modern artificial intelligence </a:t>
            </a:r>
            <a:endParaRPr lang="en-US" sz="60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F7F1A8-984D-0E44-BBB3-5A37591E2B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31875" y="1109473"/>
            <a:ext cx="2978954" cy="463905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sz="2800" dirty="0"/>
              <a:t>next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2073383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标题 1"/>
          <p:cNvSpPr txBox="1"/>
          <p:nvPr/>
        </p:nvSpPr>
        <p:spPr>
          <a:xfrm>
            <a:off x="749407" y="414863"/>
            <a:ext cx="5224010" cy="798697"/>
          </a:xfrm>
          <a:prstGeom prst="rect">
            <a:avLst/>
          </a:prstGeom>
          <a:ln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lIns="45719" rIns="45719" anchor="ctr">
            <a:normAutofit fontScale="92500"/>
          </a:bodyPr>
          <a:lstStyle/>
          <a:p>
            <a:pPr defTabSz="905255">
              <a:lnSpc>
                <a:spcPct val="90000"/>
              </a:lnSpc>
              <a:defRPr sz="3564" b="1">
                <a:solidFill>
                  <a:srgbClr val="33A0FF"/>
                </a:solidFill>
                <a:latin typeface="Alibaba PuHuiTi"/>
                <a:ea typeface="Alibaba PuHuiTi"/>
                <a:cs typeface="Alibaba PuHuiTi"/>
                <a:sym typeface="Alibaba PuHuiTi"/>
              </a:defRPr>
            </a:pPr>
            <a:r>
              <a:rPr lang="en-US" altLang="zh-CN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From</a:t>
            </a:r>
            <a:r>
              <a:rPr lang="zh-CN" alt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zh-CN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if-else</a:t>
            </a:r>
            <a:r>
              <a:rPr lang="zh-CN" alt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zh-CN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to</a:t>
            </a:r>
            <a:r>
              <a:rPr lang="zh-CN" alt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zh-CN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Deep</a:t>
            </a:r>
            <a:r>
              <a:rPr lang="zh-CN" alt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zh-CN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Learning</a:t>
            </a:r>
            <a:endParaRPr sz="1188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208" name="目前3/5的问题场景依然需要这些方法来解决"/>
          <p:cNvSpPr txBox="1"/>
          <p:nvPr/>
        </p:nvSpPr>
        <p:spPr>
          <a:xfrm>
            <a:off x="1384470" y="1264346"/>
            <a:ext cx="4072588" cy="5877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defTabSz="457200">
              <a:lnSpc>
                <a:spcPts val="4600"/>
              </a:lnSpc>
              <a:defRPr sz="1600">
                <a:solidFill>
                  <a:srgbClr val="535353"/>
                </a:solidFill>
                <a:latin typeface="Alibaba PuHuiTi"/>
                <a:ea typeface="Alibaba PuHuiTi"/>
                <a:cs typeface="Alibaba PuHuiTi"/>
                <a:sym typeface="Alibaba PuHuiTi"/>
              </a:defRPr>
            </a:lvl1pPr>
          </a:lstStyle>
          <a:p>
            <a:r>
              <a:rPr dirty="0">
                <a:solidFill>
                  <a:schemeClr val="tx1"/>
                </a:solidFill>
              </a:rPr>
              <a:t>目前3/5的问题场景依然需要这些方法来解决</a:t>
            </a:r>
          </a:p>
        </p:txBody>
      </p:sp>
      <p:pic>
        <p:nvPicPr>
          <p:cNvPr id="209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258" y="2166618"/>
            <a:ext cx="1934936" cy="2006601"/>
          </a:xfrm>
          <a:prstGeom prst="rect">
            <a:avLst/>
          </a:prstGeom>
          <a:ln w="12700">
            <a:miter lim="400000"/>
          </a:ln>
          <a:effectLst>
            <a:outerShdw blurRad="50800" dist="25400" dir="5400000" rotWithShape="0">
              <a:srgbClr val="000000">
                <a:alpha val="45409"/>
              </a:srgbClr>
            </a:outerShdw>
          </a:effectLst>
        </p:spPr>
      </p:pic>
      <p:pic>
        <p:nvPicPr>
          <p:cNvPr id="210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2442" y="2166618"/>
            <a:ext cx="2006601" cy="2006601"/>
          </a:xfrm>
          <a:prstGeom prst="rect">
            <a:avLst/>
          </a:prstGeom>
          <a:ln w="12700">
            <a:miter lim="400000"/>
          </a:ln>
          <a:effectLst>
            <a:outerShdw blurRad="50800" dist="25400" dir="5400000" rotWithShape="0">
              <a:srgbClr val="000000">
                <a:alpha val="45409"/>
              </a:srgbClr>
            </a:outerShdw>
          </a:effectLst>
        </p:spPr>
      </p:pic>
      <p:pic>
        <p:nvPicPr>
          <p:cNvPr id="211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1292" y="2166618"/>
            <a:ext cx="2006601" cy="2006601"/>
          </a:xfrm>
          <a:prstGeom prst="rect">
            <a:avLst/>
          </a:prstGeom>
          <a:ln w="12700">
            <a:miter lim="400000"/>
          </a:ln>
          <a:effectLst>
            <a:outerShdw blurRad="50800" dist="25400" dir="5400000" rotWithShape="0">
              <a:srgbClr val="000000">
                <a:alpha val="45409"/>
              </a:srgbClr>
            </a:outerShdw>
          </a:effectLst>
        </p:spPr>
      </p:pic>
      <p:sp>
        <p:nvSpPr>
          <p:cNvPr id="212" name="箭头"/>
          <p:cNvSpPr/>
          <p:nvPr/>
        </p:nvSpPr>
        <p:spPr>
          <a:xfrm>
            <a:off x="3058917" y="2858223"/>
            <a:ext cx="344803" cy="344803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567CD2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13" name="箭头"/>
          <p:cNvSpPr/>
          <p:nvPr/>
        </p:nvSpPr>
        <p:spPr>
          <a:xfrm>
            <a:off x="5887766" y="2858223"/>
            <a:ext cx="344803" cy="344803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79CDB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14" name="箭头"/>
          <p:cNvSpPr/>
          <p:nvPr/>
        </p:nvSpPr>
        <p:spPr>
          <a:xfrm>
            <a:off x="8716616" y="2858223"/>
            <a:ext cx="344803" cy="344803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75CE78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215" name="图像" descr="图像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00141" y="2166618"/>
            <a:ext cx="2006601" cy="2006601"/>
          </a:xfrm>
          <a:prstGeom prst="rect">
            <a:avLst/>
          </a:prstGeom>
          <a:ln w="12700">
            <a:miter lim="400000"/>
          </a:ln>
          <a:effectLst>
            <a:outerShdw blurRad="50800" dist="25400" dir="5400000" rotWithShape="0">
              <a:srgbClr val="000000">
                <a:alpha val="45409"/>
              </a:srgbClr>
            </a:outerShdw>
          </a:effectLst>
        </p:spPr>
      </p:pic>
      <p:sp>
        <p:nvSpPr>
          <p:cNvPr id="216" name="解决了诸多以前…"/>
          <p:cNvSpPr txBox="1"/>
          <p:nvPr/>
        </p:nvSpPr>
        <p:spPr>
          <a:xfrm>
            <a:off x="9639027" y="1135704"/>
            <a:ext cx="1328828" cy="59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 defTabSz="457200">
              <a:lnSpc>
                <a:spcPts val="3300"/>
              </a:lnSpc>
              <a:defRPr sz="1400">
                <a:latin typeface="Alibaba PuHuiTi"/>
                <a:ea typeface="Alibaba PuHuiTi"/>
                <a:cs typeface="Alibaba PuHuiTi"/>
                <a:sym typeface="Alibaba PuHuiTi"/>
              </a:defRPr>
            </a:pPr>
            <a:r>
              <a:rPr dirty="0" err="1"/>
              <a:t>解决了诸多以前</a:t>
            </a:r>
            <a:endParaRPr dirty="0"/>
          </a:p>
          <a:p>
            <a:pPr defTabSz="457200">
              <a:lnSpc>
                <a:spcPts val="3300"/>
              </a:lnSpc>
              <a:defRPr sz="1400">
                <a:latin typeface="Alibaba PuHuiTi"/>
                <a:ea typeface="Alibaba PuHuiTi"/>
                <a:cs typeface="Alibaba PuHuiTi"/>
                <a:sym typeface="Alibaba PuHuiTi"/>
              </a:defRPr>
            </a:pPr>
            <a:r>
              <a:rPr dirty="0" err="1"/>
              <a:t>无法突破的问题</a:t>
            </a:r>
            <a:endParaRPr dirty="0"/>
          </a:p>
        </p:txBody>
      </p:sp>
      <p:sp>
        <p:nvSpPr>
          <p:cNvPr id="217" name="·Search…"/>
          <p:cNvSpPr txBox="1"/>
          <p:nvPr/>
        </p:nvSpPr>
        <p:spPr>
          <a:xfrm>
            <a:off x="1191055" y="4287517"/>
            <a:ext cx="1554270" cy="14528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 marL="228600" indent="-228600" defTabSz="457200">
              <a:lnSpc>
                <a:spcPct val="150000"/>
              </a:lnSpc>
              <a:buFont typeface="+mj-lt"/>
              <a:buAutoNum type="arabicPeriod"/>
              <a:defRPr sz="1200">
                <a:latin typeface="Songti SC Regular"/>
                <a:ea typeface="Songti SC Regular"/>
                <a:cs typeface="Songti SC Regular"/>
                <a:sym typeface="Songti SC Regular"/>
              </a:defRPr>
            </a:pPr>
            <a:r>
              <a:rPr dirty="0"/>
              <a:t>·Search</a:t>
            </a:r>
          </a:p>
          <a:p>
            <a:pPr marL="228600" indent="-228600" defTabSz="457200">
              <a:lnSpc>
                <a:spcPct val="150000"/>
              </a:lnSpc>
              <a:buFont typeface="+mj-lt"/>
              <a:buAutoNum type="arabicPeriod"/>
              <a:defRPr sz="1200">
                <a:latin typeface="Songti SC Regular"/>
                <a:ea typeface="Songti SC Regular"/>
                <a:cs typeface="Songti SC Regular"/>
                <a:sym typeface="Songti SC Regular"/>
              </a:defRPr>
            </a:pPr>
            <a:r>
              <a:rPr dirty="0"/>
              <a:t>·</a:t>
            </a:r>
            <a:r>
              <a:rPr dirty="0" err="1"/>
              <a:t>地图导航</a:t>
            </a:r>
            <a:endParaRPr dirty="0"/>
          </a:p>
          <a:p>
            <a:pPr marL="228600" indent="-228600" defTabSz="457200">
              <a:lnSpc>
                <a:spcPct val="150000"/>
              </a:lnSpc>
              <a:buFont typeface="+mj-lt"/>
              <a:buAutoNum type="arabicPeriod"/>
              <a:defRPr sz="1200">
                <a:latin typeface="Songti SC Regular"/>
                <a:ea typeface="Songti SC Regular"/>
                <a:cs typeface="Songti SC Regular"/>
                <a:sym typeface="Songti SC Regular"/>
              </a:defRPr>
            </a:pPr>
            <a:r>
              <a:rPr dirty="0"/>
              <a:t>·</a:t>
            </a:r>
            <a:r>
              <a:rPr dirty="0" err="1"/>
              <a:t>五子棋</a:t>
            </a:r>
            <a:endParaRPr dirty="0"/>
          </a:p>
          <a:p>
            <a:pPr marL="228600" indent="-228600" defTabSz="457200">
              <a:lnSpc>
                <a:spcPct val="150000"/>
              </a:lnSpc>
              <a:buFont typeface="+mj-lt"/>
              <a:buAutoNum type="arabicPeriod"/>
              <a:defRPr sz="1200">
                <a:latin typeface="Songti SC Regular"/>
                <a:ea typeface="Songti SC Regular"/>
                <a:cs typeface="Songti SC Regular"/>
                <a:sym typeface="Songti SC Regular"/>
              </a:defRPr>
            </a:pPr>
            <a:r>
              <a:rPr dirty="0"/>
              <a:t>·</a:t>
            </a:r>
            <a:r>
              <a:rPr dirty="0" err="1"/>
              <a:t>IBM深蓝</a:t>
            </a:r>
            <a:endParaRPr dirty="0"/>
          </a:p>
          <a:p>
            <a:pPr marL="228600" indent="-228600" defTabSz="457200">
              <a:lnSpc>
                <a:spcPct val="150000"/>
              </a:lnSpc>
              <a:buFont typeface="+mj-lt"/>
              <a:buAutoNum type="arabicPeriod"/>
              <a:defRPr sz="1200">
                <a:latin typeface="Songti SC Regular"/>
                <a:ea typeface="Songti SC Regular"/>
                <a:cs typeface="Songti SC Regular"/>
                <a:sym typeface="Songti SC Regular"/>
              </a:defRPr>
            </a:pPr>
            <a:r>
              <a:rPr dirty="0"/>
              <a:t>·</a:t>
            </a:r>
            <a:r>
              <a:rPr dirty="0" err="1"/>
              <a:t>简单的推理问题</a:t>
            </a:r>
            <a:endParaRPr dirty="0"/>
          </a:p>
        </p:txBody>
      </p:sp>
      <p:sp>
        <p:nvSpPr>
          <p:cNvPr id="218" name="·Knowledge Based…"/>
          <p:cNvSpPr txBox="1"/>
          <p:nvPr/>
        </p:nvSpPr>
        <p:spPr>
          <a:xfrm>
            <a:off x="3965327" y="4302334"/>
            <a:ext cx="1360832" cy="1170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 defTabSz="457200">
              <a:lnSpc>
                <a:spcPct val="150000"/>
              </a:lnSpc>
              <a:defRPr sz="1200">
                <a:latin typeface="Songti SC Regular"/>
                <a:ea typeface="Songti SC Regular"/>
                <a:cs typeface="Songti SC Regular"/>
                <a:sym typeface="Songti SC Regular"/>
              </a:defRPr>
            </a:pPr>
            <a:r>
              <a:rPr dirty="0"/>
              <a:t>·Knowledge Based</a:t>
            </a:r>
          </a:p>
          <a:p>
            <a:pPr defTabSz="457200">
              <a:lnSpc>
                <a:spcPct val="150000"/>
              </a:lnSpc>
              <a:defRPr sz="1200">
                <a:latin typeface="Songti SC Regular"/>
                <a:ea typeface="Songti SC Regular"/>
                <a:cs typeface="Songti SC Regular"/>
                <a:sym typeface="Songti SC Regular"/>
              </a:defRPr>
            </a:pPr>
            <a:r>
              <a:rPr dirty="0"/>
              <a:t>·</a:t>
            </a:r>
            <a:r>
              <a:rPr dirty="0" err="1"/>
              <a:t>医药问答</a:t>
            </a:r>
            <a:endParaRPr dirty="0"/>
          </a:p>
          <a:p>
            <a:pPr defTabSz="457200">
              <a:lnSpc>
                <a:spcPct val="150000"/>
              </a:lnSpc>
              <a:defRPr sz="1200">
                <a:latin typeface="Songti SC Regular"/>
                <a:ea typeface="Songti SC Regular"/>
                <a:cs typeface="Songti SC Regular"/>
                <a:sym typeface="Songti SC Regular"/>
              </a:defRPr>
            </a:pPr>
            <a:r>
              <a:rPr dirty="0"/>
              <a:t>·</a:t>
            </a:r>
            <a:r>
              <a:rPr dirty="0" err="1"/>
              <a:t>行业专家系统</a:t>
            </a:r>
            <a:endParaRPr dirty="0"/>
          </a:p>
          <a:p>
            <a:pPr defTabSz="457200">
              <a:lnSpc>
                <a:spcPct val="150000"/>
              </a:lnSpc>
              <a:defRPr sz="1200">
                <a:latin typeface="Songti SC Regular"/>
                <a:ea typeface="Songti SC Regular"/>
                <a:cs typeface="Songti SC Regular"/>
                <a:sym typeface="Songti SC Regular"/>
              </a:defRPr>
            </a:pPr>
            <a:r>
              <a:rPr dirty="0"/>
              <a:t>·</a:t>
            </a:r>
            <a:r>
              <a:rPr dirty="0" err="1"/>
              <a:t>语言判断</a:t>
            </a:r>
            <a:endParaRPr dirty="0"/>
          </a:p>
        </p:txBody>
      </p:sp>
      <p:sp>
        <p:nvSpPr>
          <p:cNvPr id="219" name="·Probability…"/>
          <p:cNvSpPr txBox="1"/>
          <p:nvPr/>
        </p:nvSpPr>
        <p:spPr>
          <a:xfrm>
            <a:off x="6660522" y="4302334"/>
            <a:ext cx="1628141" cy="1170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 defTabSz="457200">
              <a:lnSpc>
                <a:spcPct val="150000"/>
              </a:lnSpc>
              <a:defRPr sz="1200">
                <a:latin typeface="Songti SC Regular"/>
                <a:ea typeface="Songti SC Regular"/>
                <a:cs typeface="Songti SC Regular"/>
                <a:sym typeface="Songti SC Regular"/>
              </a:defRPr>
            </a:pPr>
            <a:r>
              <a:rPr dirty="0"/>
              <a:t>·Probability </a:t>
            </a:r>
          </a:p>
          <a:p>
            <a:pPr defTabSz="457200">
              <a:lnSpc>
                <a:spcPct val="150000"/>
              </a:lnSpc>
              <a:defRPr sz="1200">
                <a:latin typeface="Songti SC Regular"/>
                <a:ea typeface="Songti SC Regular"/>
                <a:cs typeface="Songti SC Regular"/>
                <a:sym typeface="Songti SC Regular"/>
              </a:defRPr>
            </a:pPr>
            <a:r>
              <a:rPr dirty="0"/>
              <a:t>·</a:t>
            </a:r>
            <a:r>
              <a:rPr dirty="0" err="1"/>
              <a:t>语音识别</a:t>
            </a:r>
            <a:endParaRPr dirty="0"/>
          </a:p>
          <a:p>
            <a:pPr defTabSz="457200">
              <a:lnSpc>
                <a:spcPct val="150000"/>
              </a:lnSpc>
              <a:defRPr sz="1200">
                <a:latin typeface="Songti SC Regular"/>
                <a:ea typeface="Songti SC Regular"/>
                <a:cs typeface="Songti SC Regular"/>
                <a:sym typeface="Songti SC Regular"/>
              </a:defRPr>
            </a:pPr>
            <a:r>
              <a:rPr dirty="0"/>
              <a:t>·</a:t>
            </a:r>
            <a:r>
              <a:rPr dirty="0" err="1"/>
              <a:t>自动纠错</a:t>
            </a:r>
            <a:endParaRPr dirty="0"/>
          </a:p>
          <a:p>
            <a:pPr defTabSz="457200">
              <a:lnSpc>
                <a:spcPct val="150000"/>
              </a:lnSpc>
              <a:defRPr sz="1200">
                <a:latin typeface="Songti SC Regular"/>
                <a:ea typeface="Songti SC Regular"/>
                <a:cs typeface="Songti SC Regular"/>
                <a:sym typeface="Songti SC Regular"/>
              </a:defRPr>
            </a:pPr>
            <a:r>
              <a:rPr dirty="0"/>
              <a:t>·</a:t>
            </a:r>
            <a:r>
              <a:rPr dirty="0" err="1"/>
              <a:t>更加复杂的决策系统</a:t>
            </a:r>
            <a:endParaRPr dirty="0"/>
          </a:p>
        </p:txBody>
      </p:sp>
      <p:sp>
        <p:nvSpPr>
          <p:cNvPr id="220" name="·Learning…"/>
          <p:cNvSpPr txBox="1"/>
          <p:nvPr/>
        </p:nvSpPr>
        <p:spPr>
          <a:xfrm>
            <a:off x="9794171" y="4312917"/>
            <a:ext cx="1206774" cy="13395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 marL="228600" indent="-228600" defTabSz="457200">
              <a:lnSpc>
                <a:spcPct val="150000"/>
              </a:lnSpc>
              <a:buFont typeface="+mj-lt"/>
              <a:buAutoNum type="arabicPeriod"/>
              <a:defRPr sz="1200">
                <a:latin typeface="Songti SC Regular"/>
                <a:ea typeface="Songti SC Regular"/>
                <a:cs typeface="Songti SC Regular"/>
                <a:sym typeface="Songti SC Regular"/>
              </a:defRPr>
            </a:pPr>
            <a:r>
              <a:rPr sz="1100" dirty="0"/>
              <a:t>·Learning</a:t>
            </a:r>
          </a:p>
          <a:p>
            <a:pPr marL="228600" indent="-228600" defTabSz="457200">
              <a:lnSpc>
                <a:spcPct val="150000"/>
              </a:lnSpc>
              <a:buFont typeface="+mj-lt"/>
              <a:buAutoNum type="arabicPeriod"/>
              <a:defRPr sz="1200">
                <a:latin typeface="Songti SC Regular"/>
                <a:ea typeface="Songti SC Regular"/>
                <a:cs typeface="Songti SC Regular"/>
                <a:sym typeface="Songti SC Regular"/>
              </a:defRPr>
            </a:pPr>
            <a:r>
              <a:rPr sz="1100" dirty="0"/>
              <a:t>·</a:t>
            </a:r>
            <a:r>
              <a:rPr sz="1100" dirty="0" err="1"/>
              <a:t>贝叶斯模型</a:t>
            </a:r>
            <a:endParaRPr sz="1100" dirty="0"/>
          </a:p>
          <a:p>
            <a:pPr marL="228600" indent="-228600" defTabSz="457200">
              <a:lnSpc>
                <a:spcPct val="150000"/>
              </a:lnSpc>
              <a:buFont typeface="+mj-lt"/>
              <a:buAutoNum type="arabicPeriod"/>
              <a:defRPr sz="1200">
                <a:latin typeface="Songti SC Regular"/>
                <a:ea typeface="Songti SC Regular"/>
                <a:cs typeface="Songti SC Regular"/>
                <a:sym typeface="Songti SC Regular"/>
              </a:defRPr>
            </a:pPr>
            <a:r>
              <a:rPr sz="1100" dirty="0"/>
              <a:t>·</a:t>
            </a:r>
            <a:r>
              <a:rPr sz="1100" dirty="0" err="1"/>
              <a:t>决策树</a:t>
            </a:r>
            <a:endParaRPr sz="1100" dirty="0"/>
          </a:p>
          <a:p>
            <a:pPr marL="228600" indent="-228600" defTabSz="457200">
              <a:lnSpc>
                <a:spcPct val="150000"/>
              </a:lnSpc>
              <a:buFont typeface="+mj-lt"/>
              <a:buAutoNum type="arabicPeriod"/>
              <a:defRPr sz="1200">
                <a:latin typeface="Songti SC Regular"/>
                <a:ea typeface="Songti SC Regular"/>
                <a:cs typeface="Songti SC Regular"/>
                <a:sym typeface="Songti SC Regular"/>
              </a:defRPr>
            </a:pPr>
            <a:r>
              <a:rPr sz="1100" dirty="0"/>
              <a:t>·</a:t>
            </a:r>
            <a:r>
              <a:rPr sz="1100" dirty="0" err="1"/>
              <a:t>神经网络</a:t>
            </a:r>
            <a:endParaRPr sz="1100" dirty="0"/>
          </a:p>
          <a:p>
            <a:pPr marL="228600" indent="-228600" defTabSz="457200">
              <a:lnSpc>
                <a:spcPct val="150000"/>
              </a:lnSpc>
              <a:buFont typeface="+mj-lt"/>
              <a:buAutoNum type="arabicPeriod"/>
              <a:defRPr sz="1200">
                <a:latin typeface="Songti SC Regular"/>
                <a:ea typeface="Songti SC Regular"/>
                <a:cs typeface="Songti SC Regular"/>
                <a:sym typeface="Songti SC Regular"/>
              </a:defRPr>
            </a:pPr>
            <a:r>
              <a:rPr sz="1100" dirty="0"/>
              <a:t>·</a:t>
            </a:r>
            <a:r>
              <a:rPr sz="1100" dirty="0" err="1"/>
              <a:t>深度学习</a:t>
            </a:r>
            <a:endParaRPr sz="1100" dirty="0"/>
          </a:p>
        </p:txBody>
      </p:sp>
      <p:pic>
        <p:nvPicPr>
          <p:cNvPr id="221" name="图像" descr="图像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87754" y="5805128"/>
            <a:ext cx="1328828" cy="383885"/>
          </a:xfrm>
          <a:prstGeom prst="rect">
            <a:avLst/>
          </a:prstGeom>
          <a:ln w="12700">
            <a:miter lim="400000"/>
          </a:ln>
        </p:spPr>
      </p:pic>
      <p:pic>
        <p:nvPicPr>
          <p:cNvPr id="222" name="图像" descr="图像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81630" y="5794772"/>
            <a:ext cx="1338670" cy="383885"/>
          </a:xfrm>
          <a:prstGeom prst="rect">
            <a:avLst/>
          </a:prstGeom>
          <a:ln w="12700">
            <a:miter lim="400000"/>
          </a:ln>
        </p:spPr>
      </p:pic>
      <p:pic>
        <p:nvPicPr>
          <p:cNvPr id="223" name="图像" descr="图像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05256" y="5803406"/>
            <a:ext cx="1338671" cy="383885"/>
          </a:xfrm>
          <a:prstGeom prst="rect">
            <a:avLst/>
          </a:prstGeom>
          <a:ln w="12700">
            <a:miter lim="400000"/>
          </a:ln>
        </p:spPr>
      </p:pic>
      <p:pic>
        <p:nvPicPr>
          <p:cNvPr id="224" name="图像" descr="图像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33144" y="5792149"/>
            <a:ext cx="1328828" cy="38388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54977716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8" grpId="0" animBg="1"/>
      <p:bldP spid="212" grpId="0" animBg="1"/>
      <p:bldP spid="213" grpId="0" animBg="1"/>
      <p:bldP spid="214" grpId="0" animBg="1"/>
      <p:bldP spid="216" grpId="0" animBg="1"/>
      <p:bldP spid="218" grpId="0" animBg="1"/>
      <p:bldP spid="219" grpId="0" animBg="1"/>
      <p:bldP spid="220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深度学习的本质是拟合复杂的函数"/>
          <p:cNvSpPr txBox="1"/>
          <p:nvPr/>
        </p:nvSpPr>
        <p:spPr>
          <a:xfrm>
            <a:off x="1619093" y="1180455"/>
            <a:ext cx="4299891" cy="472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defTabSz="457200">
              <a:lnSpc>
                <a:spcPts val="9300"/>
              </a:lnSpc>
              <a:defRPr sz="2200">
                <a:latin typeface="Alibaba PuHuiTi"/>
                <a:ea typeface="Alibaba PuHuiTi"/>
                <a:cs typeface="Alibaba PuHuiTi"/>
                <a:sym typeface="Alibaba PuHuiTi"/>
              </a:defRPr>
            </a:lvl1pPr>
          </a:lstStyle>
          <a:p>
            <a:r>
              <a:t>深度学习的本质是拟合复杂的函数 </a:t>
            </a:r>
          </a:p>
        </p:txBody>
      </p:sp>
      <p:pic>
        <p:nvPicPr>
          <p:cNvPr id="235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3719" y="1720469"/>
            <a:ext cx="4634130" cy="4229206"/>
          </a:xfrm>
          <a:prstGeom prst="rect">
            <a:avLst/>
          </a:prstGeom>
          <a:ln w="12700">
            <a:miter lim="400000"/>
          </a:ln>
          <a:effectLst>
            <a:outerShdw blurRad="50800" dist="25400" dir="5400000" rotWithShape="0">
              <a:srgbClr val="000000">
                <a:alpha val="45409"/>
              </a:srgbClr>
            </a:outerShdw>
          </a:effectLst>
        </p:spPr>
      </p:pic>
      <p:pic>
        <p:nvPicPr>
          <p:cNvPr id="236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4563" y="3975600"/>
            <a:ext cx="3142656" cy="1993400"/>
          </a:xfrm>
          <a:prstGeom prst="rect">
            <a:avLst/>
          </a:prstGeom>
          <a:ln w="12700">
            <a:miter lim="400000"/>
          </a:ln>
          <a:effectLst>
            <a:outerShdw blurRad="50800" dist="25400" dir="5400000" rotWithShape="0">
              <a:srgbClr val="000000">
                <a:alpha val="45409"/>
              </a:srgbClr>
            </a:outerShdw>
          </a:effectLst>
        </p:spPr>
      </p:pic>
      <p:pic>
        <p:nvPicPr>
          <p:cNvPr id="237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1592" y="1546678"/>
            <a:ext cx="3556689" cy="2316239"/>
          </a:xfrm>
          <a:prstGeom prst="rect">
            <a:avLst/>
          </a:prstGeom>
          <a:ln w="12700">
            <a:miter lim="400000"/>
          </a:ln>
          <a:effectLst>
            <a:outerShdw blurRad="50800" dist="25400" dir="5400000" rotWithShape="0">
              <a:srgbClr val="000000">
                <a:alpha val="45409"/>
              </a:srgbClr>
            </a:outerShdw>
          </a:effectLst>
        </p:spPr>
      </p:pic>
      <p:sp>
        <p:nvSpPr>
          <p:cNvPr id="7" name="标题 1">
            <a:extLst>
              <a:ext uri="{FF2B5EF4-FFF2-40B4-BE49-F238E27FC236}">
                <a16:creationId xmlns:a16="http://schemas.microsoft.com/office/drawing/2014/main" id="{014E9364-E621-4E43-858E-D96EA1B15247}"/>
              </a:ext>
            </a:extLst>
          </p:cNvPr>
          <p:cNvSpPr txBox="1"/>
          <p:nvPr/>
        </p:nvSpPr>
        <p:spPr>
          <a:xfrm>
            <a:off x="749407" y="414863"/>
            <a:ext cx="5224010" cy="798697"/>
          </a:xfrm>
          <a:prstGeom prst="rect">
            <a:avLst/>
          </a:prstGeom>
          <a:ln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lIns="45719" rIns="45719" anchor="ctr">
            <a:normAutofit fontScale="92500"/>
          </a:bodyPr>
          <a:lstStyle/>
          <a:p>
            <a:pPr defTabSz="905255">
              <a:lnSpc>
                <a:spcPct val="90000"/>
              </a:lnSpc>
              <a:defRPr sz="3564" b="1">
                <a:solidFill>
                  <a:srgbClr val="33A0FF"/>
                </a:solidFill>
                <a:latin typeface="Alibaba PuHuiTi"/>
                <a:ea typeface="Alibaba PuHuiTi"/>
                <a:cs typeface="Alibaba PuHuiTi"/>
                <a:sym typeface="Alibaba PuHuiTi"/>
              </a:defRPr>
            </a:pPr>
            <a:r>
              <a:rPr lang="en-US" altLang="zh-CN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From</a:t>
            </a:r>
            <a:r>
              <a:rPr lang="zh-CN" alt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zh-CN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if-else</a:t>
            </a:r>
            <a:r>
              <a:rPr lang="zh-CN" alt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zh-CN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to</a:t>
            </a:r>
            <a:r>
              <a:rPr lang="zh-CN" alt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zh-CN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Deep</a:t>
            </a:r>
            <a:r>
              <a:rPr lang="zh-CN" alt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zh-CN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Learning</a:t>
            </a:r>
            <a:endParaRPr sz="1188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"/>
              <a:ea typeface="Times"/>
              <a:cs typeface="Times"/>
              <a:sym typeface="Times"/>
            </a:endParaRPr>
          </a:p>
        </p:txBody>
      </p:sp>
    </p:spTree>
    <p:extLst>
      <p:ext uri="{BB962C8B-B14F-4D97-AF65-F5344CB8AC3E}">
        <p14:creationId xmlns:p14="http://schemas.microsoft.com/office/powerpoint/2010/main" val="2883231011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内容占位符 7"/>
          <p:cNvSpPr txBox="1">
            <a:spLocks noGrp="1"/>
          </p:cNvSpPr>
          <p:nvPr>
            <p:ph type="body" idx="1"/>
          </p:nvPr>
        </p:nvSpPr>
        <p:spPr>
          <a:xfrm>
            <a:off x="914569" y="1050676"/>
            <a:ext cx="3024553" cy="494933"/>
          </a:xfrm>
          <a:prstGeom prst="rect">
            <a:avLst/>
          </a:prstGeom>
        </p:spPr>
        <p:txBody>
          <a:bodyPr>
            <a:normAutofit fontScale="25000" lnSpcReduction="20000"/>
          </a:bodyPr>
          <a:lstStyle/>
          <a:p>
            <a:pPr marL="0" indent="0" defTabSz="457200">
              <a:lnSpc>
                <a:spcPts val="9300"/>
              </a:lnSpc>
              <a:spcBef>
                <a:spcPts val="0"/>
              </a:spcBef>
              <a:buSzTx/>
              <a:buFontTx/>
              <a:buNone/>
              <a:defRPr sz="2200">
                <a:latin typeface="Alibaba PuHuiTi"/>
                <a:ea typeface="Alibaba PuHuiTi"/>
                <a:cs typeface="Alibaba PuHuiTi"/>
                <a:sym typeface="Alibaba PuHuiTi"/>
              </a:defRPr>
            </a:pPr>
            <a:r>
              <a:t>深度学习出现之前</a:t>
            </a:r>
            <a:r>
              <a:rPr sz="1200">
                <a:latin typeface="Times"/>
                <a:ea typeface="Times"/>
                <a:cs typeface="Times"/>
                <a:sym typeface="Times"/>
              </a:rPr>
              <a:t> </a:t>
            </a:r>
            <a:r>
              <a:rPr sz="1200"/>
              <a:t>   </a:t>
            </a:r>
            <a:r>
              <a:t> </a:t>
            </a:r>
          </a:p>
        </p:txBody>
      </p:sp>
      <p:sp>
        <p:nvSpPr>
          <p:cNvPr id="241" name="•AI or Machine Learning ==  My curve is better than yours"/>
          <p:cNvSpPr txBox="1"/>
          <p:nvPr/>
        </p:nvSpPr>
        <p:spPr>
          <a:xfrm>
            <a:off x="914569" y="5621903"/>
            <a:ext cx="4911599" cy="434991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wrap="none" lIns="45719" rIns="45719">
            <a:spAutoFit/>
          </a:bodyPr>
          <a:lstStyle>
            <a:lvl1pPr defTabSz="457200">
              <a:lnSpc>
                <a:spcPts val="3000"/>
              </a:lnSpc>
              <a:defRPr sz="1600">
                <a:solidFill>
                  <a:srgbClr val="535353"/>
                </a:solidFill>
                <a:latin typeface="Alibaba PuHuiTi"/>
                <a:ea typeface="Alibaba PuHuiTi"/>
                <a:cs typeface="Alibaba PuHuiTi"/>
                <a:sym typeface="Alibaba PuHuiTi"/>
              </a:defRPr>
            </a:lvl1pPr>
          </a:lstStyle>
          <a:p>
            <a:r>
              <a:rPr dirty="0">
                <a:solidFill>
                  <a:schemeClr val="tx1"/>
                </a:solidFill>
              </a:rPr>
              <a:t>•AI or Machine Learning ==  My curve is better than yours</a:t>
            </a:r>
          </a:p>
        </p:txBody>
      </p:sp>
      <p:pic>
        <p:nvPicPr>
          <p:cNvPr id="242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924" y="1682750"/>
            <a:ext cx="4648201" cy="3492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43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7216" y="1682750"/>
            <a:ext cx="5334002" cy="3492501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标题 1">
            <a:extLst>
              <a:ext uri="{FF2B5EF4-FFF2-40B4-BE49-F238E27FC236}">
                <a16:creationId xmlns:a16="http://schemas.microsoft.com/office/drawing/2014/main" id="{94F0B805-C6E8-5644-B04E-5140B223D7BE}"/>
              </a:ext>
            </a:extLst>
          </p:cNvPr>
          <p:cNvSpPr txBox="1"/>
          <p:nvPr/>
        </p:nvSpPr>
        <p:spPr>
          <a:xfrm>
            <a:off x="749407" y="414863"/>
            <a:ext cx="5224010" cy="798697"/>
          </a:xfrm>
          <a:prstGeom prst="rect">
            <a:avLst/>
          </a:prstGeom>
          <a:ln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lIns="45719" rIns="45719" anchor="ctr">
            <a:normAutofit fontScale="92500"/>
          </a:bodyPr>
          <a:lstStyle/>
          <a:p>
            <a:pPr defTabSz="905255">
              <a:lnSpc>
                <a:spcPct val="90000"/>
              </a:lnSpc>
              <a:defRPr sz="3564" b="1">
                <a:solidFill>
                  <a:srgbClr val="33A0FF"/>
                </a:solidFill>
                <a:latin typeface="Alibaba PuHuiTi"/>
                <a:ea typeface="Alibaba PuHuiTi"/>
                <a:cs typeface="Alibaba PuHuiTi"/>
                <a:sym typeface="Alibaba PuHuiTi"/>
              </a:defRPr>
            </a:pPr>
            <a:r>
              <a:rPr lang="en-US" altLang="zh-CN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From</a:t>
            </a:r>
            <a:r>
              <a:rPr lang="zh-CN" alt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zh-CN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if-else</a:t>
            </a:r>
            <a:r>
              <a:rPr lang="zh-CN" alt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zh-CN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to</a:t>
            </a:r>
            <a:r>
              <a:rPr lang="zh-CN" alt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zh-CN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Deep</a:t>
            </a:r>
            <a:r>
              <a:rPr lang="zh-CN" alt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zh-CN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Learning</a:t>
            </a:r>
            <a:endParaRPr sz="1188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"/>
              <a:ea typeface="Times"/>
              <a:cs typeface="Times"/>
              <a:sym typeface="Times"/>
            </a:endParaRPr>
          </a:p>
        </p:txBody>
      </p:sp>
    </p:spTree>
    <p:extLst>
      <p:ext uri="{BB962C8B-B14F-4D97-AF65-F5344CB8AC3E}">
        <p14:creationId xmlns:p14="http://schemas.microsoft.com/office/powerpoint/2010/main" val="4232597318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内容占位符 7"/>
          <p:cNvSpPr txBox="1">
            <a:spLocks noGrp="1"/>
          </p:cNvSpPr>
          <p:nvPr>
            <p:ph type="body" idx="1"/>
          </p:nvPr>
        </p:nvSpPr>
        <p:spPr>
          <a:xfrm>
            <a:off x="1272361" y="5872824"/>
            <a:ext cx="3024553" cy="494933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 defTabSz="457200">
              <a:lnSpc>
                <a:spcPts val="9300"/>
              </a:lnSpc>
              <a:spcBef>
                <a:spcPts val="0"/>
              </a:spcBef>
              <a:buSzTx/>
              <a:buFontTx/>
              <a:buNone/>
              <a:defRPr sz="2200">
                <a:latin typeface="Alibaba PuHuiTi"/>
                <a:ea typeface="Alibaba PuHuiTi"/>
                <a:cs typeface="Alibaba PuHuiTi"/>
                <a:sym typeface="Alibaba PuHuiTi"/>
              </a:defRPr>
            </a:pPr>
            <a:r>
              <a:rPr sz="2200" dirty="0" err="1"/>
              <a:t>深度学习成功的原因</a:t>
            </a:r>
            <a:r>
              <a:rPr sz="2200" dirty="0">
                <a:latin typeface="Times"/>
                <a:ea typeface="Times"/>
                <a:cs typeface="Times"/>
                <a:sym typeface="Times"/>
              </a:rPr>
              <a:t>  </a:t>
            </a:r>
            <a:r>
              <a:rPr sz="2200" dirty="0"/>
              <a:t>    </a:t>
            </a:r>
          </a:p>
        </p:txBody>
      </p:sp>
      <p:pic>
        <p:nvPicPr>
          <p:cNvPr id="247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387" y="1591733"/>
            <a:ext cx="5943601" cy="20828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50" name="成组"/>
          <p:cNvGrpSpPr/>
          <p:nvPr/>
        </p:nvGrpSpPr>
        <p:grpSpPr>
          <a:xfrm>
            <a:off x="1093475" y="3828390"/>
            <a:ext cx="2487214" cy="1861263"/>
            <a:chOff x="0" y="0"/>
            <a:chExt cx="2487213" cy="1861261"/>
          </a:xfrm>
        </p:grpSpPr>
        <p:sp>
          <p:nvSpPr>
            <p:cNvPr id="248" name="圆角矩形"/>
            <p:cNvSpPr/>
            <p:nvPr/>
          </p:nvSpPr>
          <p:spPr>
            <a:xfrm>
              <a:off x="0" y="0"/>
              <a:ext cx="2487214" cy="1861262"/>
            </a:xfrm>
            <a:prstGeom prst="roundRect">
              <a:avLst>
                <a:gd name="adj" fmla="val 15000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pic>
          <p:nvPicPr>
            <p:cNvPr id="249" name="图像" descr="图像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1246" y="183170"/>
              <a:ext cx="1855010" cy="149492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51" name="互联网2.0提供了…"/>
          <p:cNvSpPr txBox="1"/>
          <p:nvPr/>
        </p:nvSpPr>
        <p:spPr>
          <a:xfrm>
            <a:off x="3791936" y="4452443"/>
            <a:ext cx="1583124" cy="998094"/>
          </a:xfrm>
          <a:prstGeom prst="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wrap="none" lIns="45719" rIns="45719">
            <a:spAutoFit/>
          </a:bodyPr>
          <a:lstStyle/>
          <a:p>
            <a:pPr defTabSz="457200">
              <a:lnSpc>
                <a:spcPts val="3800"/>
              </a:lnSpc>
              <a:defRPr sz="1600">
                <a:solidFill>
                  <a:srgbClr val="535353"/>
                </a:solidFill>
                <a:latin typeface="Alibaba PuHuiTi"/>
                <a:ea typeface="Alibaba PuHuiTi"/>
                <a:cs typeface="Alibaba PuHuiTi"/>
                <a:sym typeface="Alibaba PuHuiTi"/>
              </a:defRPr>
            </a:pPr>
            <a:r>
              <a:rPr dirty="0">
                <a:solidFill>
                  <a:schemeClr val="tx1"/>
                </a:solidFill>
              </a:rPr>
              <a:t>互联网2.0提供了</a:t>
            </a:r>
          </a:p>
          <a:p>
            <a:pPr defTabSz="457200">
              <a:lnSpc>
                <a:spcPts val="3800"/>
              </a:lnSpc>
              <a:defRPr sz="1600">
                <a:solidFill>
                  <a:srgbClr val="535353"/>
                </a:solidFill>
                <a:latin typeface="Alibaba PuHuiTi"/>
                <a:ea typeface="Alibaba PuHuiTi"/>
                <a:cs typeface="Alibaba PuHuiTi"/>
                <a:sym typeface="Alibaba PuHuiTi"/>
              </a:defRPr>
            </a:pPr>
            <a:r>
              <a:rPr dirty="0" err="1">
                <a:solidFill>
                  <a:schemeClr val="tx1"/>
                </a:solidFill>
              </a:rPr>
              <a:t>大量的数据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252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8799" y="3872138"/>
            <a:ext cx="1778001" cy="1778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53" name="图像" descr="图像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02973" y="3867904"/>
            <a:ext cx="1778001" cy="1552938"/>
          </a:xfrm>
          <a:prstGeom prst="rect">
            <a:avLst/>
          </a:prstGeom>
          <a:ln w="12700">
            <a:miter lim="400000"/>
          </a:ln>
        </p:spPr>
      </p:pic>
      <p:sp>
        <p:nvSpPr>
          <p:cNvPr id="254" name="良好的模型性能…"/>
          <p:cNvSpPr txBox="1"/>
          <p:nvPr/>
        </p:nvSpPr>
        <p:spPr>
          <a:xfrm>
            <a:off x="7576418" y="2390426"/>
            <a:ext cx="1528622" cy="908326"/>
          </a:xfrm>
          <a:prstGeom prst="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wrap="none" lIns="45719" rIns="45719">
            <a:spAutoFit/>
          </a:bodyPr>
          <a:lstStyle/>
          <a:p>
            <a:pPr defTabSz="457200">
              <a:lnSpc>
                <a:spcPts val="3400"/>
              </a:lnSpc>
              <a:defRPr sz="1600">
                <a:solidFill>
                  <a:srgbClr val="535353"/>
                </a:solidFill>
                <a:latin typeface="Alibaba PuHuiTi"/>
                <a:ea typeface="Alibaba PuHuiTi"/>
                <a:cs typeface="Alibaba PuHuiTi"/>
                <a:sym typeface="Alibaba PuHuiTi"/>
              </a:defRPr>
            </a:pPr>
            <a:r>
              <a:rPr dirty="0" err="1">
                <a:solidFill>
                  <a:schemeClr val="tx1"/>
                </a:solidFill>
              </a:rPr>
              <a:t>良好的模型性能</a:t>
            </a:r>
            <a:endParaRPr dirty="0">
              <a:solidFill>
                <a:schemeClr val="tx1"/>
              </a:solidFill>
            </a:endParaRPr>
          </a:p>
          <a:p>
            <a:pPr defTabSz="457200">
              <a:lnSpc>
                <a:spcPts val="3400"/>
              </a:lnSpc>
              <a:defRPr sz="1600">
                <a:solidFill>
                  <a:srgbClr val="535353"/>
                </a:solidFill>
                <a:latin typeface="Alibaba PuHuiTi"/>
                <a:ea typeface="Alibaba PuHuiTi"/>
                <a:cs typeface="Alibaba PuHuiTi"/>
                <a:sym typeface="Alibaba PuHuiTi"/>
              </a:defRPr>
            </a:pPr>
            <a:r>
              <a:rPr dirty="0" err="1">
                <a:solidFill>
                  <a:schemeClr val="tx1"/>
                </a:solidFill>
              </a:rPr>
              <a:t>需要数据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255" name="GPU的发展提供了…"/>
          <p:cNvSpPr txBox="1"/>
          <p:nvPr/>
        </p:nvSpPr>
        <p:spPr>
          <a:xfrm>
            <a:off x="9713099" y="4460298"/>
            <a:ext cx="1690525" cy="998094"/>
          </a:xfrm>
          <a:prstGeom prst="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wrap="none" lIns="45719" rIns="45719">
            <a:spAutoFit/>
          </a:bodyPr>
          <a:lstStyle/>
          <a:p>
            <a:pPr defTabSz="457200">
              <a:lnSpc>
                <a:spcPts val="3800"/>
              </a:lnSpc>
              <a:defRPr sz="1600">
                <a:solidFill>
                  <a:srgbClr val="535353"/>
                </a:solidFill>
                <a:latin typeface="Alibaba PuHuiTi"/>
                <a:ea typeface="Alibaba PuHuiTi"/>
                <a:cs typeface="Alibaba PuHuiTi"/>
                <a:sym typeface="Alibaba PuHuiTi"/>
              </a:defRPr>
            </a:pPr>
            <a:r>
              <a:rPr dirty="0" err="1">
                <a:solidFill>
                  <a:schemeClr val="tx1"/>
                </a:solidFill>
              </a:rPr>
              <a:t>GPU的发展提供了</a:t>
            </a:r>
            <a:endParaRPr dirty="0">
              <a:solidFill>
                <a:schemeClr val="tx1"/>
              </a:solidFill>
            </a:endParaRPr>
          </a:p>
          <a:p>
            <a:pPr defTabSz="457200">
              <a:lnSpc>
                <a:spcPts val="3800"/>
              </a:lnSpc>
              <a:defRPr sz="1600">
                <a:solidFill>
                  <a:srgbClr val="535353"/>
                </a:solidFill>
                <a:latin typeface="Alibaba PuHuiTi"/>
                <a:ea typeface="Alibaba PuHuiTi"/>
                <a:cs typeface="Alibaba PuHuiTi"/>
                <a:sym typeface="Alibaba PuHuiTi"/>
              </a:defRPr>
            </a:pPr>
            <a:r>
              <a:rPr dirty="0" err="1">
                <a:solidFill>
                  <a:schemeClr val="tx1"/>
                </a:solidFill>
              </a:rPr>
              <a:t>充足的算力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5" name="标题 1">
            <a:extLst>
              <a:ext uri="{FF2B5EF4-FFF2-40B4-BE49-F238E27FC236}">
                <a16:creationId xmlns:a16="http://schemas.microsoft.com/office/drawing/2014/main" id="{2EF09C2E-0CBD-164F-85A7-C05BD835D2C2}"/>
              </a:ext>
            </a:extLst>
          </p:cNvPr>
          <p:cNvSpPr txBox="1"/>
          <p:nvPr/>
        </p:nvSpPr>
        <p:spPr>
          <a:xfrm>
            <a:off x="1093475" y="221230"/>
            <a:ext cx="5224010" cy="798697"/>
          </a:xfrm>
          <a:prstGeom prst="rect">
            <a:avLst/>
          </a:prstGeom>
          <a:ln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lIns="45719" rIns="45719" anchor="ctr">
            <a:normAutofit fontScale="92500"/>
          </a:bodyPr>
          <a:lstStyle/>
          <a:p>
            <a:pPr defTabSz="905255">
              <a:lnSpc>
                <a:spcPct val="90000"/>
              </a:lnSpc>
              <a:defRPr sz="3564" b="1">
                <a:solidFill>
                  <a:srgbClr val="33A0FF"/>
                </a:solidFill>
                <a:latin typeface="Alibaba PuHuiTi"/>
                <a:ea typeface="Alibaba PuHuiTi"/>
                <a:cs typeface="Alibaba PuHuiTi"/>
                <a:sym typeface="Alibaba PuHuiTi"/>
              </a:defRPr>
            </a:pPr>
            <a:r>
              <a:rPr lang="en-US" altLang="zh-CN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From</a:t>
            </a:r>
            <a:r>
              <a:rPr lang="zh-CN" alt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zh-CN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if-else</a:t>
            </a:r>
            <a:r>
              <a:rPr lang="zh-CN" alt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zh-CN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to</a:t>
            </a:r>
            <a:r>
              <a:rPr lang="zh-CN" alt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zh-CN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Deep</a:t>
            </a:r>
            <a:r>
              <a:rPr lang="zh-CN" alt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zh-CN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Learning</a:t>
            </a:r>
            <a:endParaRPr sz="1188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"/>
              <a:ea typeface="Times"/>
              <a:cs typeface="Times"/>
              <a:sym typeface="Times"/>
            </a:endParaRPr>
          </a:p>
        </p:txBody>
      </p:sp>
    </p:spTree>
    <p:extLst>
      <p:ext uri="{BB962C8B-B14F-4D97-AF65-F5344CB8AC3E}">
        <p14:creationId xmlns:p14="http://schemas.microsoft.com/office/powerpoint/2010/main" val="2910903748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76529-5C60-9943-9FAC-E272DE439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1150076"/>
            <a:ext cx="3659389" cy="4557849"/>
          </a:xfrm>
        </p:spPr>
        <p:txBody>
          <a:bodyPr>
            <a:normAutofit/>
          </a:bodyPr>
          <a:lstStyle/>
          <a:p>
            <a:pPr algn="r"/>
            <a:r>
              <a:rPr lang="en-US" altLang="zh-CN" dirty="0"/>
              <a:t>today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FB3610-9D1C-4B4E-B5BD-03EBBA48FB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8658" y="1150076"/>
            <a:ext cx="6517543" cy="4557849"/>
          </a:xfrm>
        </p:spPr>
        <p:txBody>
          <a:bodyPr>
            <a:normAutofit/>
          </a:bodyPr>
          <a:lstStyle/>
          <a:p>
            <a:r>
              <a:rPr lang="en-US" altLang="zh-CN" dirty="0"/>
              <a:t>Bayes</a:t>
            </a:r>
            <a:r>
              <a:rPr lang="zh-CN" altLang="en-US" dirty="0"/>
              <a:t> 贝叶斯</a:t>
            </a:r>
            <a:endParaRPr lang="en-US" altLang="zh-CN" dirty="0"/>
          </a:p>
          <a:p>
            <a:r>
              <a:rPr lang="en-US" altLang="zh-CN" dirty="0"/>
              <a:t>Decision</a:t>
            </a:r>
            <a:r>
              <a:rPr lang="zh-CN" altLang="en-US" dirty="0"/>
              <a:t> </a:t>
            </a:r>
            <a:r>
              <a:rPr lang="en-US" altLang="zh-CN" dirty="0"/>
              <a:t>Tree</a:t>
            </a:r>
            <a:r>
              <a:rPr lang="zh-CN" altLang="en-US" dirty="0"/>
              <a:t> 决策树</a:t>
            </a:r>
            <a:endParaRPr lang="en-US" altLang="zh-CN" dirty="0"/>
          </a:p>
          <a:p>
            <a:r>
              <a:rPr lang="en-US" altLang="zh-CN" dirty="0"/>
              <a:t>Support</a:t>
            </a:r>
            <a:r>
              <a:rPr lang="zh-CN" altLang="en-US" dirty="0"/>
              <a:t> </a:t>
            </a:r>
            <a:r>
              <a:rPr lang="en-US" altLang="zh-CN" dirty="0"/>
              <a:t>Vector</a:t>
            </a:r>
            <a:r>
              <a:rPr lang="zh-CN" altLang="en-US" dirty="0"/>
              <a:t> </a:t>
            </a:r>
            <a:r>
              <a:rPr lang="en-US" altLang="zh-CN" dirty="0"/>
              <a:t>Machine</a:t>
            </a:r>
            <a:r>
              <a:rPr lang="zh-CN" altLang="en-US" dirty="0"/>
              <a:t> 支撑向量机</a:t>
            </a:r>
            <a:endParaRPr lang="en-US" altLang="zh-CN" dirty="0"/>
          </a:p>
          <a:p>
            <a:r>
              <a:rPr lang="en-CN" altLang="zh-CN" dirty="0"/>
              <a:t>Random</a:t>
            </a:r>
            <a:r>
              <a:rPr lang="zh-CN" altLang="en-US" dirty="0"/>
              <a:t> </a:t>
            </a:r>
            <a:r>
              <a:rPr lang="en-US" altLang="zh-CN" dirty="0"/>
              <a:t>Forest</a:t>
            </a:r>
            <a:r>
              <a:rPr lang="zh-CN" altLang="en-US" dirty="0"/>
              <a:t> </a:t>
            </a:r>
            <a:r>
              <a:rPr lang="zh-CN" altLang="en-CN" dirty="0"/>
              <a:t>随机</a:t>
            </a:r>
            <a:r>
              <a:rPr lang="zh-CN" altLang="en-US" dirty="0"/>
              <a:t>森林 </a:t>
            </a:r>
            <a:endParaRPr lang="en-US" altLang="zh-CN" dirty="0"/>
          </a:p>
          <a:p>
            <a:r>
              <a:rPr lang="en-US" altLang="zh-CN" dirty="0"/>
              <a:t>Ensemble</a:t>
            </a:r>
            <a:r>
              <a:rPr lang="zh-CN" altLang="en-US" dirty="0"/>
              <a:t> </a:t>
            </a:r>
            <a:r>
              <a:rPr lang="en-US" altLang="zh-CN" dirty="0"/>
              <a:t>Learning</a:t>
            </a:r>
            <a:r>
              <a:rPr lang="zh-CN" altLang="en-US" dirty="0"/>
              <a:t> 集成学习</a:t>
            </a:r>
            <a:endParaRPr lang="en-US" altLang="zh-CN" dirty="0"/>
          </a:p>
          <a:p>
            <a:r>
              <a:rPr lang="en-US" altLang="zh-CN" dirty="0"/>
              <a:t>Bagging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Boosting</a:t>
            </a:r>
            <a:r>
              <a:rPr lang="zh-CN" altLang="en-US" dirty="0"/>
              <a:t> </a:t>
            </a:r>
            <a:r>
              <a:rPr lang="en-US" altLang="zh-CN" dirty="0"/>
              <a:t>Learning</a:t>
            </a:r>
          </a:p>
          <a:p>
            <a:r>
              <a:rPr lang="en-US" dirty="0"/>
              <a:t>AdaBoost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Gradient</a:t>
            </a:r>
            <a:r>
              <a:rPr lang="zh-CN" altLang="en-US" dirty="0"/>
              <a:t> </a:t>
            </a:r>
            <a:r>
              <a:rPr lang="en-US" altLang="zh-CN" dirty="0"/>
              <a:t>Descent</a:t>
            </a:r>
            <a:r>
              <a:rPr lang="zh-CN" altLang="en-US" dirty="0"/>
              <a:t> </a:t>
            </a:r>
            <a:r>
              <a:rPr lang="en-US" altLang="zh-CN" dirty="0"/>
              <a:t>Boost</a:t>
            </a:r>
          </a:p>
          <a:p>
            <a:r>
              <a:rPr lang="en-US" altLang="zh-CN" dirty="0"/>
              <a:t>First</a:t>
            </a:r>
            <a:r>
              <a:rPr lang="zh-CN" altLang="en-US" dirty="0"/>
              <a:t> </a:t>
            </a:r>
            <a:r>
              <a:rPr lang="en-US" altLang="zh-CN" dirty="0"/>
              <a:t>Step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Deep</a:t>
            </a:r>
            <a:r>
              <a:rPr lang="zh-CN" altLang="en-US" dirty="0"/>
              <a:t> </a:t>
            </a:r>
            <a:r>
              <a:rPr lang="en-US" altLang="zh-CN" dirty="0"/>
              <a:t>Learning</a:t>
            </a:r>
            <a:r>
              <a:rPr lang="zh-CN" altLang="en-US" dirty="0"/>
              <a:t> 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34862865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715" y="1757731"/>
            <a:ext cx="6602099" cy="4457717"/>
          </a:xfrm>
          <a:prstGeom prst="rect">
            <a:avLst/>
          </a:prstGeom>
          <a:ln w="12700">
            <a:miter lim="400000"/>
          </a:ln>
        </p:spPr>
      </p:pic>
      <p:pic>
        <p:nvPicPr>
          <p:cNvPr id="260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0814" y="1757732"/>
            <a:ext cx="4308414" cy="2228858"/>
          </a:xfrm>
          <a:prstGeom prst="rect">
            <a:avLst/>
          </a:prstGeom>
          <a:ln w="12700">
            <a:miter lim="400000"/>
          </a:ln>
        </p:spPr>
      </p:pic>
      <p:pic>
        <p:nvPicPr>
          <p:cNvPr id="261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0814" y="3986589"/>
            <a:ext cx="4363433" cy="2228858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标题 1">
            <a:extLst>
              <a:ext uri="{FF2B5EF4-FFF2-40B4-BE49-F238E27FC236}">
                <a16:creationId xmlns:a16="http://schemas.microsoft.com/office/drawing/2014/main" id="{F183DCF4-1BB5-D94C-B8DB-5F2025B5B017}"/>
              </a:ext>
            </a:extLst>
          </p:cNvPr>
          <p:cNvSpPr txBox="1"/>
          <p:nvPr/>
        </p:nvSpPr>
        <p:spPr>
          <a:xfrm>
            <a:off x="728715" y="426728"/>
            <a:ext cx="5224010" cy="798697"/>
          </a:xfrm>
          <a:prstGeom prst="rect">
            <a:avLst/>
          </a:prstGeom>
          <a:ln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lIns="45719" rIns="45719" anchor="ctr">
            <a:normAutofit fontScale="92500"/>
          </a:bodyPr>
          <a:lstStyle/>
          <a:p>
            <a:pPr defTabSz="905255">
              <a:lnSpc>
                <a:spcPct val="90000"/>
              </a:lnSpc>
              <a:defRPr sz="3564" b="1">
                <a:solidFill>
                  <a:srgbClr val="33A0FF"/>
                </a:solidFill>
                <a:latin typeface="Alibaba PuHuiTi"/>
                <a:ea typeface="Alibaba PuHuiTi"/>
                <a:cs typeface="Alibaba PuHuiTi"/>
                <a:sym typeface="Alibaba PuHuiTi"/>
              </a:defRPr>
            </a:pPr>
            <a:r>
              <a:rPr lang="en-US" altLang="zh-CN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From</a:t>
            </a:r>
            <a:r>
              <a:rPr lang="zh-CN" alt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zh-CN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if-else</a:t>
            </a:r>
            <a:r>
              <a:rPr lang="zh-CN" alt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zh-CN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to</a:t>
            </a:r>
            <a:r>
              <a:rPr lang="zh-CN" alt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zh-CN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Deep</a:t>
            </a:r>
            <a:r>
              <a:rPr lang="zh-CN" alt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zh-CN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Learning</a:t>
            </a:r>
            <a:endParaRPr sz="1188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"/>
              <a:ea typeface="Times"/>
              <a:cs typeface="Times"/>
              <a:sym typeface="Times"/>
            </a:endParaRPr>
          </a:p>
        </p:txBody>
      </p:sp>
    </p:spTree>
    <p:extLst>
      <p:ext uri="{BB962C8B-B14F-4D97-AF65-F5344CB8AC3E}">
        <p14:creationId xmlns:p14="http://schemas.microsoft.com/office/powerpoint/2010/main" val="827216242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内容占位符 7"/>
          <p:cNvSpPr txBox="1">
            <a:spLocks noGrp="1"/>
          </p:cNvSpPr>
          <p:nvPr>
            <p:ph type="body" idx="1"/>
          </p:nvPr>
        </p:nvSpPr>
        <p:spPr>
          <a:xfrm>
            <a:off x="4623393" y="1181342"/>
            <a:ext cx="3024552" cy="494933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 defTabSz="457200">
              <a:lnSpc>
                <a:spcPts val="9300"/>
              </a:lnSpc>
              <a:spcBef>
                <a:spcPts val="0"/>
              </a:spcBef>
              <a:buSzTx/>
              <a:buFontTx/>
              <a:buNone/>
              <a:defRPr sz="2200">
                <a:latin typeface="Alibaba PuHuiTi"/>
                <a:ea typeface="Alibaba PuHuiTi"/>
                <a:cs typeface="Alibaba PuHuiTi"/>
                <a:sym typeface="Alibaba PuHuiTi"/>
              </a:defRPr>
            </a:pPr>
            <a:r>
              <a:rPr sz="2200" dirty="0" err="1"/>
              <a:t>目前人工智能的特点</a:t>
            </a:r>
            <a:r>
              <a:rPr sz="2200" dirty="0"/>
              <a:t> </a:t>
            </a:r>
          </a:p>
        </p:txBody>
      </p:sp>
      <p:sp>
        <p:nvSpPr>
          <p:cNvPr id="265" name="圆角矩形"/>
          <p:cNvSpPr/>
          <p:nvPr/>
        </p:nvSpPr>
        <p:spPr>
          <a:xfrm>
            <a:off x="6399741" y="4649233"/>
            <a:ext cx="3566584" cy="482232"/>
          </a:xfrm>
          <a:prstGeom prst="roundRect">
            <a:avLst>
              <a:gd name="adj" fmla="val 39504"/>
            </a:avLst>
          </a:prstGeom>
          <a:solidFill>
            <a:srgbClr val="33A0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66" name="圆角矩形"/>
          <p:cNvSpPr/>
          <p:nvPr/>
        </p:nvSpPr>
        <p:spPr>
          <a:xfrm>
            <a:off x="6399741" y="2684624"/>
            <a:ext cx="3566584" cy="482232"/>
          </a:xfrm>
          <a:prstGeom prst="roundRect">
            <a:avLst>
              <a:gd name="adj" fmla="val 39504"/>
            </a:avLst>
          </a:prstGeom>
          <a:solidFill>
            <a:srgbClr val="33A0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67" name="圆角矩形"/>
          <p:cNvSpPr/>
          <p:nvPr/>
        </p:nvSpPr>
        <p:spPr>
          <a:xfrm>
            <a:off x="6399741" y="3649246"/>
            <a:ext cx="3566584" cy="482232"/>
          </a:xfrm>
          <a:prstGeom prst="roundRect">
            <a:avLst>
              <a:gd name="adj" fmla="val 39504"/>
            </a:avLst>
          </a:prstGeom>
          <a:solidFill>
            <a:srgbClr val="33A0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68" name="圆角矩形"/>
          <p:cNvSpPr/>
          <p:nvPr/>
        </p:nvSpPr>
        <p:spPr>
          <a:xfrm>
            <a:off x="2225675" y="2412773"/>
            <a:ext cx="3566584" cy="482232"/>
          </a:xfrm>
          <a:prstGeom prst="roundRect">
            <a:avLst>
              <a:gd name="adj" fmla="val 39504"/>
            </a:avLst>
          </a:prstGeom>
          <a:solidFill>
            <a:srgbClr val="33A0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69" name="圆角矩形"/>
          <p:cNvSpPr/>
          <p:nvPr/>
        </p:nvSpPr>
        <p:spPr>
          <a:xfrm>
            <a:off x="2225675" y="3426829"/>
            <a:ext cx="3566584" cy="482232"/>
          </a:xfrm>
          <a:prstGeom prst="roundRect">
            <a:avLst>
              <a:gd name="adj" fmla="val 39504"/>
            </a:avLst>
          </a:prstGeom>
          <a:solidFill>
            <a:srgbClr val="33A0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70" name="圆角矩形"/>
          <p:cNvSpPr/>
          <p:nvPr/>
        </p:nvSpPr>
        <p:spPr>
          <a:xfrm>
            <a:off x="2225675" y="4278522"/>
            <a:ext cx="3566584" cy="482232"/>
          </a:xfrm>
          <a:prstGeom prst="roundRect">
            <a:avLst>
              <a:gd name="adj" fmla="val 39504"/>
            </a:avLst>
          </a:prstGeom>
          <a:solidFill>
            <a:srgbClr val="33A0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71" name="圆角矩形"/>
          <p:cNvSpPr/>
          <p:nvPr/>
        </p:nvSpPr>
        <p:spPr>
          <a:xfrm>
            <a:off x="2229691" y="5209270"/>
            <a:ext cx="3566584" cy="482233"/>
          </a:xfrm>
          <a:prstGeom prst="roundRect">
            <a:avLst>
              <a:gd name="adj" fmla="val 39504"/>
            </a:avLst>
          </a:prstGeom>
          <a:solidFill>
            <a:srgbClr val="33A0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72" name="应用范围广"/>
          <p:cNvSpPr txBox="1"/>
          <p:nvPr/>
        </p:nvSpPr>
        <p:spPr>
          <a:xfrm>
            <a:off x="3394540" y="2115785"/>
            <a:ext cx="1228853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defTabSz="457200">
              <a:lnSpc>
                <a:spcPts val="5900"/>
              </a:lnSpc>
              <a:defRPr>
                <a:solidFill>
                  <a:srgbClr val="FFFFFF"/>
                </a:solidFill>
                <a:latin typeface="Alibaba PuHuiTi"/>
                <a:ea typeface="Alibaba PuHuiTi"/>
                <a:cs typeface="Alibaba PuHuiTi"/>
                <a:sym typeface="Alibaba PuHuiTi"/>
              </a:defRPr>
            </a:lvl1pPr>
          </a:lstStyle>
          <a:p>
            <a:r>
              <a:rPr dirty="0" err="1"/>
              <a:t>应用范围广</a:t>
            </a:r>
            <a:endParaRPr dirty="0"/>
          </a:p>
        </p:txBody>
      </p:sp>
      <p:sp>
        <p:nvSpPr>
          <p:cNvPr id="273" name="解决了诸多以前无法解决的问题"/>
          <p:cNvSpPr txBox="1"/>
          <p:nvPr/>
        </p:nvSpPr>
        <p:spPr>
          <a:xfrm>
            <a:off x="2382299" y="3129840"/>
            <a:ext cx="3253335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defTabSz="457200">
              <a:lnSpc>
                <a:spcPts val="5900"/>
              </a:lnSpc>
              <a:defRPr>
                <a:solidFill>
                  <a:srgbClr val="FFFFFF"/>
                </a:solidFill>
                <a:latin typeface="Alibaba PuHuiTi"/>
                <a:ea typeface="Alibaba PuHuiTi"/>
                <a:cs typeface="Alibaba PuHuiTi"/>
                <a:sym typeface="Alibaba PuHuiTi"/>
              </a:defRPr>
            </a:lvl1pPr>
          </a:lstStyle>
          <a:p>
            <a:r>
              <a:rPr dirty="0" err="1"/>
              <a:t>解决了诸多以前无法解决的问题</a:t>
            </a:r>
            <a:endParaRPr dirty="0"/>
          </a:p>
        </p:txBody>
      </p:sp>
      <p:sp>
        <p:nvSpPr>
          <p:cNvPr id="274" name="持续有更多领域进行突破"/>
          <p:cNvSpPr txBox="1"/>
          <p:nvPr/>
        </p:nvSpPr>
        <p:spPr>
          <a:xfrm>
            <a:off x="2719713" y="3981534"/>
            <a:ext cx="2578507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defTabSz="457200">
              <a:lnSpc>
                <a:spcPts val="5900"/>
              </a:lnSpc>
              <a:defRPr>
                <a:solidFill>
                  <a:srgbClr val="FFFFFF"/>
                </a:solidFill>
                <a:latin typeface="Alibaba PuHuiTi"/>
                <a:ea typeface="Alibaba PuHuiTi"/>
                <a:cs typeface="Alibaba PuHuiTi"/>
                <a:sym typeface="Alibaba PuHuiTi"/>
              </a:defRPr>
            </a:lvl1pPr>
          </a:lstStyle>
          <a:p>
            <a:r>
              <a:t>持续有更多领域进行突破</a:t>
            </a:r>
          </a:p>
        </p:txBody>
      </p:sp>
      <p:sp>
        <p:nvSpPr>
          <p:cNvPr id="275" name="深度学习是主角"/>
          <p:cNvSpPr txBox="1"/>
          <p:nvPr/>
        </p:nvSpPr>
        <p:spPr>
          <a:xfrm>
            <a:off x="3173614" y="4943014"/>
            <a:ext cx="1678738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defTabSz="457200">
              <a:lnSpc>
                <a:spcPts val="5900"/>
              </a:lnSpc>
              <a:defRPr>
                <a:solidFill>
                  <a:srgbClr val="FFFFFF"/>
                </a:solidFill>
                <a:latin typeface="Alibaba PuHuiTi"/>
                <a:ea typeface="Alibaba PuHuiTi"/>
                <a:cs typeface="Alibaba PuHuiTi"/>
                <a:sym typeface="Alibaba PuHuiTi"/>
              </a:defRPr>
            </a:lvl1pPr>
          </a:lstStyle>
          <a:p>
            <a:r>
              <a:rPr dirty="0" err="1"/>
              <a:t>深度学习是主角</a:t>
            </a:r>
            <a:endParaRPr dirty="0"/>
          </a:p>
        </p:txBody>
      </p:sp>
      <p:sp>
        <p:nvSpPr>
          <p:cNvPr id="276" name="需要大量的数据"/>
          <p:cNvSpPr txBox="1"/>
          <p:nvPr/>
        </p:nvSpPr>
        <p:spPr>
          <a:xfrm>
            <a:off x="7343664" y="2387636"/>
            <a:ext cx="1678738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defTabSz="457200">
              <a:lnSpc>
                <a:spcPts val="5900"/>
              </a:lnSpc>
              <a:defRPr>
                <a:solidFill>
                  <a:srgbClr val="FFFFFF"/>
                </a:solidFill>
                <a:latin typeface="Alibaba PuHuiTi"/>
                <a:ea typeface="Alibaba PuHuiTi"/>
                <a:cs typeface="Alibaba PuHuiTi"/>
                <a:sym typeface="Alibaba PuHuiTi"/>
              </a:defRPr>
            </a:lvl1pPr>
          </a:lstStyle>
          <a:p>
            <a:r>
              <a:rPr dirty="0" err="1"/>
              <a:t>需要大量的数据</a:t>
            </a:r>
            <a:endParaRPr dirty="0"/>
          </a:p>
        </p:txBody>
      </p:sp>
      <p:sp>
        <p:nvSpPr>
          <p:cNvPr id="277" name="数据大量的计算力"/>
          <p:cNvSpPr txBox="1"/>
          <p:nvPr/>
        </p:nvSpPr>
        <p:spPr>
          <a:xfrm>
            <a:off x="7231193" y="3352257"/>
            <a:ext cx="1903680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defTabSz="457200">
              <a:lnSpc>
                <a:spcPts val="5900"/>
              </a:lnSpc>
              <a:defRPr>
                <a:solidFill>
                  <a:srgbClr val="FFFFFF"/>
                </a:solidFill>
                <a:latin typeface="Alibaba PuHuiTi"/>
                <a:ea typeface="Alibaba PuHuiTi"/>
                <a:cs typeface="Alibaba PuHuiTi"/>
                <a:sym typeface="Alibaba PuHuiTi"/>
              </a:defRPr>
            </a:lvl1pPr>
          </a:lstStyle>
          <a:p>
            <a:r>
              <a:rPr dirty="0" err="1"/>
              <a:t>数据大量的计算力</a:t>
            </a:r>
            <a:endParaRPr dirty="0"/>
          </a:p>
        </p:txBody>
      </p:sp>
      <p:sp>
        <p:nvSpPr>
          <p:cNvPr id="278" name="经典的方法同时也占据着重要位置"/>
          <p:cNvSpPr txBox="1"/>
          <p:nvPr/>
        </p:nvSpPr>
        <p:spPr>
          <a:xfrm>
            <a:off x="6443895" y="4352245"/>
            <a:ext cx="3478277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defTabSz="457200">
              <a:lnSpc>
                <a:spcPts val="5900"/>
              </a:lnSpc>
              <a:defRPr>
                <a:solidFill>
                  <a:srgbClr val="FFFFFF"/>
                </a:solidFill>
                <a:latin typeface="Alibaba PuHuiTi"/>
                <a:ea typeface="Alibaba PuHuiTi"/>
                <a:cs typeface="Alibaba PuHuiTi"/>
                <a:sym typeface="Alibaba PuHuiTi"/>
              </a:defRPr>
            </a:lvl1pPr>
          </a:lstStyle>
          <a:p>
            <a:r>
              <a:rPr dirty="0" err="1"/>
              <a:t>经典的方法同时也占据着重要位置</a:t>
            </a:r>
            <a:endParaRPr dirty="0"/>
          </a:p>
        </p:txBody>
      </p:sp>
      <p:sp>
        <p:nvSpPr>
          <p:cNvPr id="18" name="标题 1">
            <a:extLst>
              <a:ext uri="{FF2B5EF4-FFF2-40B4-BE49-F238E27FC236}">
                <a16:creationId xmlns:a16="http://schemas.microsoft.com/office/drawing/2014/main" id="{63D71A1E-E3CC-834E-8846-EBA9A96BA70D}"/>
              </a:ext>
            </a:extLst>
          </p:cNvPr>
          <p:cNvSpPr txBox="1"/>
          <p:nvPr/>
        </p:nvSpPr>
        <p:spPr>
          <a:xfrm>
            <a:off x="782535" y="321681"/>
            <a:ext cx="5224010" cy="798697"/>
          </a:xfrm>
          <a:prstGeom prst="rect">
            <a:avLst/>
          </a:prstGeom>
          <a:ln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lIns="45719" rIns="45719" anchor="ctr">
            <a:normAutofit fontScale="92500"/>
          </a:bodyPr>
          <a:lstStyle/>
          <a:p>
            <a:pPr defTabSz="905255">
              <a:lnSpc>
                <a:spcPct val="90000"/>
              </a:lnSpc>
              <a:defRPr sz="3564" b="1">
                <a:solidFill>
                  <a:srgbClr val="33A0FF"/>
                </a:solidFill>
                <a:latin typeface="Alibaba PuHuiTi"/>
                <a:ea typeface="Alibaba PuHuiTi"/>
                <a:cs typeface="Alibaba PuHuiTi"/>
                <a:sym typeface="Alibaba PuHuiTi"/>
              </a:defRPr>
            </a:pPr>
            <a:r>
              <a:rPr lang="en-US" altLang="zh-CN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From</a:t>
            </a:r>
            <a:r>
              <a:rPr lang="zh-CN" alt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zh-CN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if-else</a:t>
            </a:r>
            <a:r>
              <a:rPr lang="zh-CN" alt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zh-CN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to</a:t>
            </a:r>
            <a:r>
              <a:rPr lang="zh-CN" alt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zh-CN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Deep</a:t>
            </a:r>
            <a:r>
              <a:rPr lang="zh-CN" alt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zh-CN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Learning</a:t>
            </a:r>
            <a:endParaRPr sz="1188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D0DE2EC-B81C-9E48-89CC-B869BFC69689}"/>
              </a:ext>
            </a:extLst>
          </p:cNvPr>
          <p:cNvSpPr txBox="1"/>
          <p:nvPr/>
        </p:nvSpPr>
        <p:spPr>
          <a:xfrm>
            <a:off x="6314303" y="165580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112969733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Picture 92">
            <a:extLst>
              <a:ext uri="{FF2B5EF4-FFF2-40B4-BE49-F238E27FC236}">
                <a16:creationId xmlns:a16="http://schemas.microsoft.com/office/drawing/2014/main" id="{18BD78ED-75E1-4879-B369-BC61F7C45E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 useBgFill="1">
        <p:nvSpPr>
          <p:cNvPr id="95" name="Rectangle 94">
            <a:extLst>
              <a:ext uri="{FF2B5EF4-FFF2-40B4-BE49-F238E27FC236}">
                <a16:creationId xmlns:a16="http://schemas.microsoft.com/office/drawing/2014/main" id="{DF43132E-D4DF-4A83-9344-A782D0F5D9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0" name="标题 1"/>
          <p:cNvSpPr txBox="1">
            <a:spLocks noGrp="1"/>
          </p:cNvSpPr>
          <p:nvPr>
            <p:ph type="title"/>
          </p:nvPr>
        </p:nvSpPr>
        <p:spPr>
          <a:xfrm>
            <a:off x="1031875" y="1212935"/>
            <a:ext cx="6020177" cy="44321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defRPr sz="6600" b="1">
                <a:solidFill>
                  <a:srgbClr val="08A2FF"/>
                </a:solidFill>
                <a:latin typeface="Alibaba PuHuiTi"/>
                <a:ea typeface="Alibaba PuHuiTi"/>
                <a:cs typeface="Alibaba PuHuiTi"/>
                <a:sym typeface="Alibaba PuHuiTi"/>
              </a:defRPr>
            </a:pPr>
            <a:r>
              <a:rPr lang="en-US" sz="6600" dirty="0" err="1"/>
              <a:t>人工智能的</a:t>
            </a:r>
            <a:br>
              <a:rPr lang="en-US" sz="6600" dirty="0"/>
            </a:br>
            <a:r>
              <a:rPr lang="en-US" sz="6600" dirty="0" err="1"/>
              <a:t>局限性</a:t>
            </a:r>
            <a:r>
              <a:rPr lang="en-US" sz="6600" dirty="0">
                <a:sym typeface="Times"/>
              </a:rPr>
              <a:t> </a:t>
            </a:r>
          </a:p>
        </p:txBody>
      </p: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6AA24BC1-1577-4586-AD7A-417660E372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34656" y="1668780"/>
            <a:ext cx="0" cy="352044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9920358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•用针来扎一张纸，就会有一个洞"/>
          <p:cNvSpPr txBox="1"/>
          <p:nvPr/>
        </p:nvSpPr>
        <p:spPr>
          <a:xfrm>
            <a:off x="1056873" y="5118946"/>
            <a:ext cx="3067504" cy="433837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lIns="45719" rIns="45719">
            <a:spAutoFit/>
          </a:bodyPr>
          <a:lstStyle>
            <a:lvl1pPr defTabSz="457200">
              <a:lnSpc>
                <a:spcPts val="3000"/>
              </a:lnSpc>
              <a:defRPr sz="1600">
                <a:solidFill>
                  <a:srgbClr val="535353"/>
                </a:solidFill>
                <a:latin typeface="Alibaba PuHuiTi"/>
                <a:ea typeface="Alibaba PuHuiTi"/>
                <a:cs typeface="Alibaba PuHuiTi"/>
                <a:sym typeface="Alibaba PuHuiTi"/>
              </a:defRPr>
            </a:lvl1pPr>
          </a:lstStyle>
          <a:p>
            <a:r>
              <a:rPr dirty="0">
                <a:solidFill>
                  <a:schemeClr val="tx1"/>
                </a:solidFill>
              </a:rPr>
              <a:t>•</a:t>
            </a:r>
            <a:r>
              <a:rPr dirty="0" err="1">
                <a:solidFill>
                  <a:schemeClr val="tx1"/>
                </a:solidFill>
              </a:rPr>
              <a:t>用针来扎一张纸，就会有一个洞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285" name="现代人工智能的极限 – 推理 Inference"/>
          <p:cNvSpPr txBox="1"/>
          <p:nvPr/>
        </p:nvSpPr>
        <p:spPr>
          <a:xfrm>
            <a:off x="874123" y="602386"/>
            <a:ext cx="4791914" cy="4724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defTabSz="457200">
              <a:lnSpc>
                <a:spcPts val="9300"/>
              </a:lnSpc>
              <a:defRPr sz="2200">
                <a:latin typeface="Alibaba PuHuiTi"/>
                <a:ea typeface="Alibaba PuHuiTi"/>
                <a:cs typeface="Alibaba PuHuiTi"/>
                <a:sym typeface="Alibaba PuHuiTi"/>
              </a:defRPr>
            </a:lvl1pPr>
          </a:lstStyle>
          <a:p>
            <a:r>
              <a:rPr dirty="0" err="1"/>
              <a:t>现代人工智能的极限</a:t>
            </a:r>
            <a:r>
              <a:rPr dirty="0"/>
              <a:t> – </a:t>
            </a:r>
            <a:r>
              <a:rPr dirty="0" err="1"/>
              <a:t>推理</a:t>
            </a:r>
            <a:r>
              <a:rPr dirty="0"/>
              <a:t> Inference </a:t>
            </a:r>
          </a:p>
        </p:txBody>
      </p:sp>
      <p:sp>
        <p:nvSpPr>
          <p:cNvPr id="286" name="•问：什么就会有一个洞？"/>
          <p:cNvSpPr txBox="1"/>
          <p:nvPr/>
        </p:nvSpPr>
        <p:spPr>
          <a:xfrm>
            <a:off x="1056873" y="5552783"/>
            <a:ext cx="3067504" cy="433837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45719" rIns="45719">
            <a:spAutoFit/>
          </a:bodyPr>
          <a:lstStyle>
            <a:lvl1pPr defTabSz="457200">
              <a:lnSpc>
                <a:spcPts val="3000"/>
              </a:lnSpc>
              <a:defRPr sz="1600">
                <a:solidFill>
                  <a:srgbClr val="535353"/>
                </a:solidFill>
                <a:latin typeface="Alibaba PuHuiTi"/>
                <a:ea typeface="Alibaba PuHuiTi"/>
                <a:cs typeface="Alibaba PuHuiTi"/>
                <a:sym typeface="Alibaba PuHuiTi"/>
              </a:defRPr>
            </a:lvl1pPr>
          </a:lstStyle>
          <a:p>
            <a:r>
              <a:rPr dirty="0">
                <a:solidFill>
                  <a:schemeClr val="tx1"/>
                </a:solidFill>
              </a:rPr>
              <a:t>•</a:t>
            </a:r>
            <a:r>
              <a:rPr dirty="0" err="1">
                <a:solidFill>
                  <a:schemeClr val="tx1"/>
                </a:solidFill>
              </a:rPr>
              <a:t>问：什么就会有一个洞</a:t>
            </a:r>
            <a:r>
              <a:rPr dirty="0">
                <a:solidFill>
                  <a:schemeClr val="tx1"/>
                </a:solidFill>
              </a:rPr>
              <a:t>？</a:t>
            </a:r>
          </a:p>
        </p:txBody>
      </p:sp>
      <p:pic>
        <p:nvPicPr>
          <p:cNvPr id="287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949" y="1991783"/>
            <a:ext cx="5067301" cy="2857501"/>
          </a:xfrm>
          <a:prstGeom prst="rect">
            <a:avLst/>
          </a:prstGeom>
          <a:ln w="12700">
            <a:miter lim="400000"/>
          </a:ln>
          <a:effectLst>
            <a:outerShdw blurRad="50800" dist="25400" dir="5400000" rotWithShape="0">
              <a:srgbClr val="000000">
                <a:alpha val="45409"/>
              </a:srgbClr>
            </a:outerShdw>
          </a:effectLst>
        </p:spPr>
      </p:pic>
      <p:pic>
        <p:nvPicPr>
          <p:cNvPr id="288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3149" y="1991783"/>
            <a:ext cx="5067301" cy="2857501"/>
          </a:xfrm>
          <a:prstGeom prst="rect">
            <a:avLst/>
          </a:prstGeom>
          <a:ln w="12700">
            <a:miter lim="400000"/>
          </a:ln>
          <a:effectLst>
            <a:outerShdw blurRad="50800" dist="25400" dir="5400000" rotWithShape="0">
              <a:srgbClr val="000000">
                <a:alpha val="45409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45719773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标题 1"/>
          <p:cNvSpPr txBox="1"/>
          <p:nvPr/>
        </p:nvSpPr>
        <p:spPr>
          <a:xfrm>
            <a:off x="249766" y="123328"/>
            <a:ext cx="4141574" cy="7152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 fontScale="92500"/>
          </a:bodyPr>
          <a:lstStyle/>
          <a:p>
            <a:pPr defTabSz="822959">
              <a:lnSpc>
                <a:spcPct val="90000"/>
              </a:lnSpc>
              <a:defRPr sz="3239" b="1">
                <a:solidFill>
                  <a:srgbClr val="33A0FF"/>
                </a:solidFill>
                <a:latin typeface="Alibaba PuHuiTi"/>
                <a:ea typeface="Alibaba PuHuiTi"/>
                <a:cs typeface="Alibaba PuHuiTi"/>
                <a:sym typeface="Alibaba PuHuiTi"/>
              </a:defRPr>
            </a:pPr>
            <a:r>
              <a:t>人工智能的极限和未来</a:t>
            </a:r>
            <a:r>
              <a:rPr sz="1079">
                <a:latin typeface="Times"/>
                <a:ea typeface="Times"/>
                <a:cs typeface="Times"/>
                <a:sym typeface="Times"/>
              </a:rPr>
              <a:t> </a:t>
            </a:r>
          </a:p>
        </p:txBody>
      </p:sp>
      <p:sp>
        <p:nvSpPr>
          <p:cNvPr id="291" name="•如果你不知道哪里错了，则无法修正"/>
          <p:cNvSpPr txBox="1"/>
          <p:nvPr/>
        </p:nvSpPr>
        <p:spPr>
          <a:xfrm>
            <a:off x="859366" y="5293065"/>
            <a:ext cx="5122540" cy="433837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45719" rIns="45719">
            <a:spAutoFit/>
          </a:bodyPr>
          <a:lstStyle>
            <a:defPPr>
              <a:defRPr lang="en-US"/>
            </a:defPPr>
            <a:lvl1pPr>
              <a:lnSpc>
                <a:spcPts val="3000"/>
              </a:lnSpc>
              <a:defRPr sz="1600">
                <a:latin typeface="Alibaba PuHuiTi"/>
                <a:ea typeface="Alibaba PuHuiTi"/>
                <a:cs typeface="Alibaba PuHuiTi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dirty="0"/>
              <a:t>•</a:t>
            </a:r>
            <a:r>
              <a:rPr dirty="0" err="1"/>
              <a:t>如果你不知道哪里错了，则无法修正</a:t>
            </a:r>
            <a:endParaRPr dirty="0"/>
          </a:p>
        </p:txBody>
      </p:sp>
      <p:sp>
        <p:nvSpPr>
          <p:cNvPr id="292" name="现代人工智能的极限 – 可解释性"/>
          <p:cNvSpPr txBox="1"/>
          <p:nvPr/>
        </p:nvSpPr>
        <p:spPr>
          <a:xfrm>
            <a:off x="859366" y="544811"/>
            <a:ext cx="3998240" cy="472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 defTabSz="457200">
              <a:lnSpc>
                <a:spcPts val="9300"/>
              </a:lnSpc>
              <a:defRPr sz="2200">
                <a:latin typeface="Alibaba PuHuiTi"/>
                <a:ea typeface="Alibaba PuHuiTi"/>
                <a:cs typeface="Alibaba PuHuiTi"/>
                <a:sym typeface="Alibaba PuHuiTi"/>
              </a:defRPr>
            </a:pPr>
            <a:r>
              <a:rPr dirty="0" err="1"/>
              <a:t>现代人工智能的极限</a:t>
            </a:r>
            <a:r>
              <a:rPr dirty="0"/>
              <a:t> – </a:t>
            </a:r>
            <a:r>
              <a:rPr dirty="0" err="1"/>
              <a:t>可解释性</a:t>
            </a:r>
            <a:r>
              <a:rPr sz="1200" dirty="0">
                <a:latin typeface="Times"/>
                <a:ea typeface="Times"/>
                <a:cs typeface="Times"/>
                <a:sym typeface="Times"/>
              </a:rPr>
              <a:t> </a:t>
            </a:r>
          </a:p>
        </p:txBody>
      </p:sp>
      <p:pic>
        <p:nvPicPr>
          <p:cNvPr id="293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366" y="1833033"/>
            <a:ext cx="5122540" cy="3191934"/>
          </a:xfrm>
          <a:prstGeom prst="rect">
            <a:avLst/>
          </a:prstGeom>
          <a:ln w="12700">
            <a:miter lim="400000"/>
          </a:ln>
        </p:spPr>
      </p:pic>
      <p:pic>
        <p:nvPicPr>
          <p:cNvPr id="294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1283" y="1327149"/>
            <a:ext cx="4306078" cy="468884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984761704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A545C-AB7B-D549-8A99-A7EFC2D57A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332014"/>
            <a:ext cx="10364451" cy="1596177"/>
          </a:xfrm>
        </p:spPr>
        <p:txBody>
          <a:bodyPr/>
          <a:lstStyle/>
          <a:p>
            <a:r>
              <a:rPr lang="en-US" dirty="0"/>
              <a:t>B</a:t>
            </a:r>
            <a:r>
              <a:rPr lang="en-US" altLang="zh-CN" dirty="0"/>
              <a:t>ayesian</a:t>
            </a:r>
            <a:r>
              <a:rPr lang="zh-CN" altLang="en-US" dirty="0"/>
              <a:t> </a:t>
            </a:r>
            <a:r>
              <a:rPr lang="en-US" altLang="zh-CN" dirty="0"/>
              <a:t>classifier</a:t>
            </a:r>
            <a:r>
              <a:rPr lang="zh-CN" altLang="en-US" dirty="0"/>
              <a:t> 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E2F499-2E17-7441-8E1C-893AEED55C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74" y="1808921"/>
            <a:ext cx="11042999" cy="4311292"/>
          </a:xfrm>
        </p:spPr>
        <p:txBody>
          <a:bodyPr>
            <a:noAutofit/>
          </a:bodyPr>
          <a:lstStyle/>
          <a:p>
            <a:r>
              <a:rPr lang="en-US" sz="1400" dirty="0" err="1">
                <a:latin typeface="SimSun" panose="02010600030101010101" pitchFamily="2" charset="-122"/>
                <a:ea typeface="SimSun" panose="02010600030101010101" pitchFamily="2" charset="-122"/>
              </a:rPr>
              <a:t>对于某种商品</a:t>
            </a:r>
            <a:r>
              <a:rPr lang="zh-CN" altLang="en-US" sz="1400" dirty="0">
                <a:latin typeface="SimSun" panose="02010600030101010101" pitchFamily="2" charset="-122"/>
                <a:ea typeface="SimSun" panose="02010600030101010101" pitchFamily="2" charset="-122"/>
              </a:rPr>
              <a:t>，根据以往购买的数据，在任意投放广告，未进行特点渠道优化的时候，点击广告到购买商品的比率为</a:t>
            </a:r>
            <a:r>
              <a:rPr lang="en-US" altLang="zh-CN" sz="1400" dirty="0">
                <a:latin typeface="SimSun" panose="02010600030101010101" pitchFamily="2" charset="-122"/>
                <a:ea typeface="SimSun" panose="02010600030101010101" pitchFamily="2" charset="-122"/>
              </a:rPr>
              <a:t>7%</a:t>
            </a:r>
            <a:r>
              <a:rPr lang="zh-CN" altLang="en-US" sz="1400" dirty="0">
                <a:latin typeface="SimSun" panose="02010600030101010101" pitchFamily="2" charset="-122"/>
                <a:ea typeface="SimSun" panose="02010600030101010101" pitchFamily="2" charset="-122"/>
              </a:rPr>
              <a:t>， 自然形成的用户中，本科及以上学历的用户占</a:t>
            </a:r>
            <a:r>
              <a:rPr lang="en-US" altLang="zh-CN" sz="1400" dirty="0">
                <a:latin typeface="SimSun" panose="02010600030101010101" pitchFamily="2" charset="-122"/>
                <a:ea typeface="SimSun" panose="02010600030101010101" pitchFamily="2" charset="-122"/>
              </a:rPr>
              <a:t>15%</a:t>
            </a:r>
            <a:r>
              <a:rPr lang="zh-CN" altLang="en-US" sz="1400" dirty="0">
                <a:latin typeface="SimSun" panose="02010600030101010101" pitchFamily="2" charset="-122"/>
                <a:ea typeface="SimSun" panose="02010600030101010101" pitchFamily="2" charset="-122"/>
              </a:rPr>
              <a:t>，本科以下学历占</a:t>
            </a:r>
            <a:r>
              <a:rPr lang="en-US" altLang="zh-CN" sz="1400" dirty="0">
                <a:latin typeface="SimSun" panose="02010600030101010101" pitchFamily="2" charset="-122"/>
                <a:ea typeface="SimSun" panose="02010600030101010101" pitchFamily="2" charset="-122"/>
              </a:rPr>
              <a:t>85%</a:t>
            </a:r>
            <a:r>
              <a:rPr lang="zh-CN" altLang="en-US" sz="1400" dirty="0">
                <a:latin typeface="SimSun" panose="02010600030101010101" pitchFamily="2" charset="-122"/>
                <a:ea typeface="SimSun" panose="02010600030101010101" pitchFamily="2" charset="-122"/>
              </a:rPr>
              <a:t>；现在有一笔广告预算，本科及以上学历渠道的获客成本市场</a:t>
            </a:r>
            <a:r>
              <a:rPr lang="en-US" altLang="zh-CN" sz="1400" dirty="0">
                <a:latin typeface="SimSun" panose="02010600030101010101" pitchFamily="2" charset="-122"/>
                <a:ea typeface="SimSun" panose="02010600030101010101" pitchFamily="2" charset="-122"/>
              </a:rPr>
              <a:t>100</a:t>
            </a:r>
            <a:r>
              <a:rPr lang="zh-CN" altLang="en-US" sz="1400" dirty="0">
                <a:latin typeface="SimSun" panose="02010600030101010101" pitchFamily="2" charset="-122"/>
                <a:ea typeface="SimSun" panose="02010600030101010101" pitchFamily="2" charset="-122"/>
              </a:rPr>
              <a:t>元每人，本科以下人群投放广告的成本是</a:t>
            </a:r>
            <a:r>
              <a:rPr lang="en-US" altLang="zh-CN" sz="1400" dirty="0">
                <a:latin typeface="SimSun" panose="02010600030101010101" pitchFamily="2" charset="-122"/>
                <a:ea typeface="SimSun" panose="02010600030101010101" pitchFamily="2" charset="-122"/>
              </a:rPr>
              <a:t>70</a:t>
            </a:r>
            <a:r>
              <a:rPr lang="zh-CN" altLang="en-US" sz="1400" dirty="0">
                <a:latin typeface="SimSun" panose="02010600030101010101" pitchFamily="2" charset="-122"/>
                <a:ea typeface="SimSun" panose="02010600030101010101" pitchFamily="2" charset="-122"/>
              </a:rPr>
              <a:t>元每人。问，该广告该投放到本科及以上学历专门的人群还是本科以下人群？</a:t>
            </a:r>
            <a:r>
              <a:rPr lang="en-US" altLang="zh-CN" sz="1400" dirty="0">
                <a:latin typeface="SimSun" panose="02010600030101010101" pitchFamily="2" charset="-122"/>
                <a:ea typeface="SimSun" panose="02010600030101010101" pitchFamily="2" charset="-122"/>
              </a:rPr>
              <a:t>(</a:t>
            </a:r>
            <a:r>
              <a:rPr lang="zh-CN" altLang="en-US" sz="1400" dirty="0">
                <a:latin typeface="SimSun" panose="02010600030101010101" pitchFamily="2" charset="-122"/>
                <a:ea typeface="SimSun" panose="02010600030101010101" pitchFamily="2" charset="-122"/>
              </a:rPr>
              <a:t>本科及以上学历占总国人的比例约为</a:t>
            </a:r>
            <a:r>
              <a:rPr lang="en-US" altLang="zh-CN" sz="1400" dirty="0">
                <a:latin typeface="SimSun" panose="02010600030101010101" pitchFamily="2" charset="-122"/>
                <a:ea typeface="SimSun" panose="02010600030101010101" pitchFamily="2" charset="-122"/>
              </a:rPr>
              <a:t>5%</a:t>
            </a:r>
            <a:r>
              <a:rPr lang="zh-CN" altLang="en-US" sz="1400" dirty="0">
                <a:latin typeface="SimSun" panose="02010600030101010101" pitchFamily="2" charset="-122"/>
                <a:ea typeface="SimSun" panose="02010600030101010101" pitchFamily="2" charset="-122"/>
              </a:rPr>
              <a:t>，</a:t>
            </a:r>
            <a:r>
              <a:rPr lang="en-US" altLang="zh-CN" sz="1400" dirty="0">
                <a:latin typeface="SimSun" panose="02010600030101010101" pitchFamily="2" charset="-122"/>
                <a:ea typeface="SimSun" panose="02010600030101010101" pitchFamily="2" charset="-122"/>
              </a:rPr>
              <a:t>2016</a:t>
            </a:r>
            <a:r>
              <a:rPr lang="zh-CN" altLang="en-US" sz="1400" dirty="0">
                <a:latin typeface="SimSun" panose="02010600030101010101" pitchFamily="2" charset="-122"/>
                <a:ea typeface="SimSun" panose="02010600030101010101" pitchFamily="2" charset="-122"/>
              </a:rPr>
              <a:t>年国家统计局数据</a:t>
            </a:r>
            <a:r>
              <a:rPr lang="en-US" altLang="zh-CN" sz="1400" dirty="0">
                <a:latin typeface="SimSun" panose="02010600030101010101" pitchFamily="2" charset="-122"/>
                <a:ea typeface="SimSun" panose="02010600030101010101" pitchFamily="2" charset="-122"/>
              </a:rPr>
              <a:t>)</a:t>
            </a:r>
          </a:p>
          <a:p>
            <a:endParaRPr lang="en-US" sz="1400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r>
              <a:rPr lang="en-US" altLang="zh-CN" sz="1400" dirty="0" err="1">
                <a:latin typeface="SimSun" panose="02010600030101010101" pitchFamily="2" charset="-122"/>
                <a:ea typeface="SimSun" panose="02010600030101010101" pitchFamily="2" charset="-122"/>
              </a:rPr>
              <a:t>Pr</a:t>
            </a:r>
            <a:r>
              <a:rPr lang="en-US" altLang="zh-CN" sz="1400" dirty="0">
                <a:latin typeface="SimSun" panose="02010600030101010101" pitchFamily="2" charset="-122"/>
                <a:ea typeface="SimSun" panose="02010600030101010101" pitchFamily="2" charset="-122"/>
              </a:rPr>
              <a:t>(</a:t>
            </a:r>
            <a:r>
              <a:rPr lang="zh-CN" altLang="en-US" sz="1400" dirty="0">
                <a:latin typeface="SimSun" panose="02010600030101010101" pitchFamily="2" charset="-122"/>
                <a:ea typeface="SimSun" panose="02010600030101010101" pitchFamily="2" charset="-122"/>
              </a:rPr>
              <a:t>购买 </a:t>
            </a:r>
            <a:r>
              <a:rPr lang="en-US" altLang="zh-CN" sz="1400" dirty="0">
                <a:latin typeface="SimSun" panose="02010600030101010101" pitchFamily="2" charset="-122"/>
                <a:ea typeface="SimSun" panose="02010600030101010101" pitchFamily="2" charset="-122"/>
              </a:rPr>
              <a:t>|</a:t>
            </a:r>
            <a:r>
              <a:rPr lang="zh-CN" altLang="en-US" sz="1400" dirty="0">
                <a:latin typeface="SimSun" panose="02010600030101010101" pitchFamily="2" charset="-122"/>
                <a:ea typeface="SimSun" panose="02010600030101010101" pitchFamily="2" charset="-122"/>
              </a:rPr>
              <a:t> 本科及以上 </a:t>
            </a:r>
            <a:r>
              <a:rPr lang="en-US" altLang="zh-CN" sz="1400" dirty="0">
                <a:latin typeface="SimSun" panose="02010600030101010101" pitchFamily="2" charset="-122"/>
                <a:ea typeface="SimSun" panose="02010600030101010101" pitchFamily="2" charset="-122"/>
              </a:rPr>
              <a:t>)</a:t>
            </a:r>
            <a:r>
              <a:rPr lang="zh-CN" altLang="en-US" sz="1400" dirty="0"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lang="en-US" altLang="zh-CN" sz="1400" dirty="0">
                <a:latin typeface="SimSun" panose="02010600030101010101" pitchFamily="2" charset="-122"/>
                <a:ea typeface="SimSun" panose="02010600030101010101" pitchFamily="2" charset="-122"/>
              </a:rPr>
              <a:t>=</a:t>
            </a:r>
            <a:r>
              <a:rPr lang="zh-CN" altLang="en-US" sz="1400" dirty="0"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lang="en-US" altLang="zh-CN" sz="1400" dirty="0" err="1">
                <a:latin typeface="SimSun" panose="02010600030101010101" pitchFamily="2" charset="-122"/>
                <a:ea typeface="SimSun" panose="02010600030101010101" pitchFamily="2" charset="-122"/>
              </a:rPr>
              <a:t>Pr</a:t>
            </a:r>
            <a:r>
              <a:rPr lang="zh-CN" altLang="en-US" sz="1400" dirty="0">
                <a:latin typeface="SimSun" panose="02010600030101010101" pitchFamily="2" charset="-122"/>
                <a:ea typeface="SimSun" panose="02010600030101010101" pitchFamily="2" charset="-122"/>
              </a:rPr>
              <a:t>（本科及以上 </a:t>
            </a:r>
            <a:r>
              <a:rPr lang="en-US" altLang="zh-CN" sz="1400" dirty="0">
                <a:latin typeface="SimSun" panose="02010600030101010101" pitchFamily="2" charset="-122"/>
                <a:ea typeface="SimSun" panose="02010600030101010101" pitchFamily="2" charset="-122"/>
              </a:rPr>
              <a:t>|</a:t>
            </a:r>
            <a:r>
              <a:rPr lang="zh-CN" altLang="en-US" sz="1400" dirty="0">
                <a:latin typeface="SimSun" panose="02010600030101010101" pitchFamily="2" charset="-122"/>
                <a:ea typeface="SimSun" panose="02010600030101010101" pitchFamily="2" charset="-122"/>
              </a:rPr>
              <a:t> 购买） * </a:t>
            </a:r>
            <a:r>
              <a:rPr lang="en-US" altLang="zh-CN" sz="1400" dirty="0" err="1">
                <a:latin typeface="SimSun" panose="02010600030101010101" pitchFamily="2" charset="-122"/>
                <a:ea typeface="SimSun" panose="02010600030101010101" pitchFamily="2" charset="-122"/>
              </a:rPr>
              <a:t>Pr</a:t>
            </a:r>
            <a:r>
              <a:rPr lang="en-US" altLang="zh-CN" sz="1400" dirty="0">
                <a:latin typeface="SimSun" panose="02010600030101010101" pitchFamily="2" charset="-122"/>
                <a:ea typeface="SimSun" panose="02010600030101010101" pitchFamily="2" charset="-122"/>
              </a:rPr>
              <a:t>(</a:t>
            </a:r>
            <a:r>
              <a:rPr lang="zh-CN" altLang="en-US" sz="1400" dirty="0">
                <a:latin typeface="SimSun" panose="02010600030101010101" pitchFamily="2" charset="-122"/>
                <a:ea typeface="SimSun" panose="02010600030101010101" pitchFamily="2" charset="-122"/>
              </a:rPr>
              <a:t>购买</a:t>
            </a:r>
            <a:r>
              <a:rPr lang="en-US" altLang="zh-CN" sz="1400" dirty="0">
                <a:latin typeface="SimSun" panose="02010600030101010101" pitchFamily="2" charset="-122"/>
                <a:ea typeface="SimSun" panose="02010600030101010101" pitchFamily="2" charset="-122"/>
              </a:rPr>
              <a:t>)</a:t>
            </a:r>
            <a:r>
              <a:rPr lang="zh-CN" altLang="en-US" sz="1400" dirty="0"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lang="en-US" altLang="zh-CN" sz="1400" dirty="0">
                <a:latin typeface="SimSun" panose="02010600030101010101" pitchFamily="2" charset="-122"/>
                <a:ea typeface="SimSun" panose="02010600030101010101" pitchFamily="2" charset="-122"/>
              </a:rPr>
              <a:t>/</a:t>
            </a:r>
            <a:r>
              <a:rPr lang="zh-CN" altLang="en-US" sz="1400" dirty="0"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lang="en-US" altLang="zh-CN" sz="1400" dirty="0" err="1">
                <a:latin typeface="SimSun" panose="02010600030101010101" pitchFamily="2" charset="-122"/>
                <a:ea typeface="SimSun" panose="02010600030101010101" pitchFamily="2" charset="-122"/>
              </a:rPr>
              <a:t>Pr</a:t>
            </a:r>
            <a:r>
              <a:rPr lang="en-US" altLang="zh-CN" sz="1400" dirty="0">
                <a:latin typeface="SimSun" panose="02010600030101010101" pitchFamily="2" charset="-122"/>
                <a:ea typeface="SimSun" panose="02010600030101010101" pitchFamily="2" charset="-122"/>
              </a:rPr>
              <a:t>(</a:t>
            </a:r>
            <a:r>
              <a:rPr lang="zh-CN" altLang="en-US" sz="1400" dirty="0">
                <a:latin typeface="SimSun" panose="02010600030101010101" pitchFamily="2" charset="-122"/>
                <a:ea typeface="SimSun" panose="02010600030101010101" pitchFamily="2" charset="-122"/>
              </a:rPr>
              <a:t>本科及以上 </a:t>
            </a:r>
            <a:r>
              <a:rPr lang="en-US" altLang="zh-CN" sz="1400" dirty="0">
                <a:latin typeface="SimSun" panose="02010600030101010101" pitchFamily="2" charset="-122"/>
                <a:ea typeface="SimSun" panose="02010600030101010101" pitchFamily="2" charset="-122"/>
              </a:rPr>
              <a:t>)</a:t>
            </a:r>
          </a:p>
          <a:p>
            <a:pPr marL="1828800" lvl="4" indent="0">
              <a:buNone/>
            </a:pP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     </a:t>
            </a:r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=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15%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 * </a:t>
            </a:r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7%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/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5%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=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21%</a:t>
            </a:r>
          </a:p>
          <a:p>
            <a:r>
              <a:rPr lang="en-US" altLang="zh-CN" sz="1400" dirty="0" err="1">
                <a:latin typeface="SimSun" panose="02010600030101010101" pitchFamily="2" charset="-122"/>
                <a:ea typeface="SimSun" panose="02010600030101010101" pitchFamily="2" charset="-122"/>
              </a:rPr>
              <a:t>Pr</a:t>
            </a:r>
            <a:r>
              <a:rPr lang="en-US" altLang="zh-CN" sz="1400" dirty="0">
                <a:latin typeface="SimSun" panose="02010600030101010101" pitchFamily="2" charset="-122"/>
                <a:ea typeface="SimSun" panose="02010600030101010101" pitchFamily="2" charset="-122"/>
              </a:rPr>
              <a:t>(</a:t>
            </a:r>
            <a:r>
              <a:rPr lang="zh-CN" altLang="en-US" sz="1400" dirty="0">
                <a:latin typeface="SimSun" panose="02010600030101010101" pitchFamily="2" charset="-122"/>
                <a:ea typeface="SimSun" panose="02010600030101010101" pitchFamily="2" charset="-122"/>
              </a:rPr>
              <a:t>购买 </a:t>
            </a:r>
            <a:r>
              <a:rPr lang="en-US" altLang="zh-CN" sz="1400" dirty="0">
                <a:latin typeface="SimSun" panose="02010600030101010101" pitchFamily="2" charset="-122"/>
                <a:ea typeface="SimSun" panose="02010600030101010101" pitchFamily="2" charset="-122"/>
              </a:rPr>
              <a:t>|</a:t>
            </a:r>
            <a:r>
              <a:rPr lang="zh-CN" altLang="en-US" sz="1400" dirty="0">
                <a:latin typeface="SimSun" panose="02010600030101010101" pitchFamily="2" charset="-122"/>
                <a:ea typeface="SimSun" panose="02010600030101010101" pitchFamily="2" charset="-122"/>
              </a:rPr>
              <a:t>本科以下</a:t>
            </a:r>
            <a:r>
              <a:rPr lang="en-US" altLang="zh-CN" sz="1400" dirty="0">
                <a:latin typeface="SimSun" panose="02010600030101010101" pitchFamily="2" charset="-122"/>
                <a:ea typeface="SimSun" panose="02010600030101010101" pitchFamily="2" charset="-122"/>
              </a:rPr>
              <a:t>)</a:t>
            </a:r>
            <a:r>
              <a:rPr lang="zh-CN" altLang="en-US" sz="1400" dirty="0"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lang="en-US" altLang="zh-CN" sz="1400" dirty="0">
                <a:latin typeface="SimSun" panose="02010600030101010101" pitchFamily="2" charset="-122"/>
                <a:ea typeface="SimSun" panose="02010600030101010101" pitchFamily="2" charset="-122"/>
              </a:rPr>
              <a:t>=</a:t>
            </a:r>
            <a:r>
              <a:rPr lang="zh-CN" altLang="en-US" sz="1400" dirty="0"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lang="en-US" altLang="zh-CN" sz="1400" dirty="0" err="1">
                <a:latin typeface="SimSun" panose="02010600030101010101" pitchFamily="2" charset="-122"/>
                <a:ea typeface="SimSun" panose="02010600030101010101" pitchFamily="2" charset="-122"/>
              </a:rPr>
              <a:t>Pr</a:t>
            </a:r>
            <a:r>
              <a:rPr lang="zh-CN" altLang="en-US" sz="1400" dirty="0">
                <a:latin typeface="SimSun" panose="02010600030101010101" pitchFamily="2" charset="-122"/>
                <a:ea typeface="SimSun" panose="02010600030101010101" pitchFamily="2" charset="-122"/>
              </a:rPr>
              <a:t>（本科以下</a:t>
            </a:r>
            <a:r>
              <a:rPr lang="en-US" altLang="zh-CN" sz="1400" dirty="0">
                <a:latin typeface="SimSun" panose="02010600030101010101" pitchFamily="2" charset="-122"/>
                <a:ea typeface="SimSun" panose="02010600030101010101" pitchFamily="2" charset="-122"/>
              </a:rPr>
              <a:t>|</a:t>
            </a:r>
            <a:r>
              <a:rPr lang="zh-CN" altLang="en-US" sz="1400" dirty="0">
                <a:latin typeface="SimSun" panose="02010600030101010101" pitchFamily="2" charset="-122"/>
                <a:ea typeface="SimSun" panose="02010600030101010101" pitchFamily="2" charset="-122"/>
              </a:rPr>
              <a:t> 购买） * </a:t>
            </a:r>
            <a:r>
              <a:rPr lang="en-US" altLang="zh-CN" sz="1400" dirty="0" err="1">
                <a:latin typeface="SimSun" panose="02010600030101010101" pitchFamily="2" charset="-122"/>
                <a:ea typeface="SimSun" panose="02010600030101010101" pitchFamily="2" charset="-122"/>
              </a:rPr>
              <a:t>Pr</a:t>
            </a:r>
            <a:r>
              <a:rPr lang="en-US" altLang="zh-CN" sz="1400" dirty="0">
                <a:latin typeface="SimSun" panose="02010600030101010101" pitchFamily="2" charset="-122"/>
                <a:ea typeface="SimSun" panose="02010600030101010101" pitchFamily="2" charset="-122"/>
              </a:rPr>
              <a:t>(</a:t>
            </a:r>
            <a:r>
              <a:rPr lang="zh-CN" altLang="en-US" sz="1400" dirty="0">
                <a:latin typeface="SimSun" panose="02010600030101010101" pitchFamily="2" charset="-122"/>
                <a:ea typeface="SimSun" panose="02010600030101010101" pitchFamily="2" charset="-122"/>
              </a:rPr>
              <a:t>购买</a:t>
            </a:r>
            <a:r>
              <a:rPr lang="en-US" altLang="zh-CN" sz="1400" dirty="0">
                <a:latin typeface="SimSun" panose="02010600030101010101" pitchFamily="2" charset="-122"/>
                <a:ea typeface="SimSun" panose="02010600030101010101" pitchFamily="2" charset="-122"/>
              </a:rPr>
              <a:t>)</a:t>
            </a:r>
            <a:r>
              <a:rPr lang="zh-CN" altLang="en-US" sz="1400" dirty="0"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lang="en-US" altLang="zh-CN" sz="1400" dirty="0">
                <a:latin typeface="SimSun" panose="02010600030101010101" pitchFamily="2" charset="-122"/>
                <a:ea typeface="SimSun" panose="02010600030101010101" pitchFamily="2" charset="-122"/>
              </a:rPr>
              <a:t>/</a:t>
            </a:r>
            <a:r>
              <a:rPr lang="zh-CN" altLang="en-US" sz="1400" dirty="0"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lang="en-US" altLang="zh-CN" sz="1400" dirty="0" err="1">
                <a:latin typeface="SimSun" panose="02010600030101010101" pitchFamily="2" charset="-122"/>
                <a:ea typeface="SimSun" panose="02010600030101010101" pitchFamily="2" charset="-122"/>
              </a:rPr>
              <a:t>Pr</a:t>
            </a:r>
            <a:r>
              <a:rPr lang="en-US" altLang="zh-CN" sz="1400" dirty="0">
                <a:latin typeface="SimSun" panose="02010600030101010101" pitchFamily="2" charset="-122"/>
                <a:ea typeface="SimSun" panose="02010600030101010101" pitchFamily="2" charset="-122"/>
              </a:rPr>
              <a:t>(</a:t>
            </a:r>
            <a:r>
              <a:rPr lang="zh-CN" altLang="en-US" sz="1400" dirty="0">
                <a:latin typeface="SimSun" panose="02010600030101010101" pitchFamily="2" charset="-122"/>
                <a:ea typeface="SimSun" panose="02010600030101010101" pitchFamily="2" charset="-122"/>
              </a:rPr>
              <a:t>本科以下</a:t>
            </a:r>
            <a:r>
              <a:rPr lang="en-US" altLang="zh-CN" sz="1400" dirty="0">
                <a:latin typeface="SimSun" panose="02010600030101010101" pitchFamily="2" charset="-122"/>
                <a:ea typeface="SimSun" panose="02010600030101010101" pitchFamily="2" charset="-122"/>
              </a:rPr>
              <a:t>)</a:t>
            </a:r>
          </a:p>
          <a:p>
            <a:pPr marL="1828800" lvl="4" indent="0">
              <a:buNone/>
            </a:pP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   </a:t>
            </a:r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=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85%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 * </a:t>
            </a:r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7%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/95%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=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6.26%</a:t>
            </a:r>
          </a:p>
          <a:p>
            <a:pPr marL="0" indent="0">
              <a:buNone/>
            </a:pPr>
            <a:r>
              <a:rPr lang="zh-CN" altLang="en-US" sz="1400" dirty="0">
                <a:latin typeface="SimSun" panose="02010600030101010101" pitchFamily="2" charset="-122"/>
                <a:ea typeface="SimSun" panose="02010600030101010101" pitchFamily="2" charset="-122"/>
              </a:rPr>
              <a:t>本科及以上每个人的广告成本为 </a:t>
            </a:r>
            <a:r>
              <a:rPr lang="en-US" altLang="zh-CN" sz="1400" dirty="0">
                <a:latin typeface="SimSun" panose="02010600030101010101" pitchFamily="2" charset="-122"/>
                <a:ea typeface="SimSun" panose="02010600030101010101" pitchFamily="2" charset="-122"/>
              </a:rPr>
              <a:t>100</a:t>
            </a:r>
            <a:r>
              <a:rPr lang="zh-CN" altLang="en-US" sz="1400" dirty="0"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lang="en-US" altLang="zh-CN" sz="1400" dirty="0">
                <a:latin typeface="SimSun" panose="02010600030101010101" pitchFamily="2" charset="-122"/>
                <a:ea typeface="SimSun" panose="02010600030101010101" pitchFamily="2" charset="-122"/>
              </a:rPr>
              <a:t>/</a:t>
            </a:r>
            <a:r>
              <a:rPr lang="zh-CN" altLang="en-US" sz="1400" dirty="0"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lang="en-US" altLang="zh-CN" sz="1400" dirty="0">
                <a:latin typeface="SimSun" panose="02010600030101010101" pitchFamily="2" charset="-122"/>
                <a:ea typeface="SimSun" panose="02010600030101010101" pitchFamily="2" charset="-122"/>
              </a:rPr>
              <a:t>21%</a:t>
            </a:r>
            <a:r>
              <a:rPr lang="zh-CN" altLang="en-US" sz="1400" dirty="0"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lang="en-US" altLang="zh-CN" sz="1400" dirty="0">
                <a:latin typeface="SimSun" panose="02010600030101010101" pitchFamily="2" charset="-122"/>
                <a:ea typeface="SimSun" panose="02010600030101010101" pitchFamily="2" charset="-122"/>
              </a:rPr>
              <a:t>=</a:t>
            </a:r>
            <a:r>
              <a:rPr lang="zh-CN" altLang="en-US" sz="1400" dirty="0"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lang="en-US" altLang="zh-CN" sz="1400" dirty="0">
                <a:latin typeface="SimSun" panose="02010600030101010101" pitchFamily="2" charset="-122"/>
                <a:ea typeface="SimSun" panose="02010600030101010101" pitchFamily="2" charset="-122"/>
              </a:rPr>
              <a:t>476</a:t>
            </a:r>
            <a:r>
              <a:rPr lang="zh-CN" altLang="en-US" sz="1400" dirty="0">
                <a:latin typeface="SimSun" panose="02010600030101010101" pitchFamily="2" charset="-122"/>
                <a:ea typeface="SimSun" panose="02010600030101010101" pitchFamily="2" charset="-122"/>
              </a:rPr>
              <a:t>元</a:t>
            </a:r>
            <a:endParaRPr lang="en-US" altLang="zh-CN" sz="1400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marL="0" indent="0">
              <a:buNone/>
            </a:pPr>
            <a:r>
              <a:rPr lang="zh-CN" altLang="en-US" sz="1400" dirty="0">
                <a:latin typeface="SimSun" panose="02010600030101010101" pitchFamily="2" charset="-122"/>
                <a:ea typeface="SimSun" panose="02010600030101010101" pitchFamily="2" charset="-122"/>
              </a:rPr>
              <a:t>本科以下每个人的广告成本为 </a:t>
            </a:r>
            <a:r>
              <a:rPr lang="en-US" altLang="zh-CN" sz="1400" dirty="0">
                <a:latin typeface="SimSun" panose="02010600030101010101" pitchFamily="2" charset="-122"/>
                <a:ea typeface="SimSun" panose="02010600030101010101" pitchFamily="2" charset="-122"/>
              </a:rPr>
              <a:t>70</a:t>
            </a:r>
            <a:r>
              <a:rPr lang="zh-CN" altLang="en-US" sz="1400" dirty="0"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lang="en-US" altLang="zh-CN" sz="1400" dirty="0">
                <a:latin typeface="SimSun" panose="02010600030101010101" pitchFamily="2" charset="-122"/>
                <a:ea typeface="SimSun" panose="02010600030101010101" pitchFamily="2" charset="-122"/>
              </a:rPr>
              <a:t>/</a:t>
            </a:r>
            <a:r>
              <a:rPr lang="zh-CN" altLang="en-US" sz="1400" dirty="0"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lang="en-US" altLang="zh-CN" sz="1400" dirty="0">
                <a:latin typeface="SimSun" panose="02010600030101010101" pitchFamily="2" charset="-122"/>
                <a:ea typeface="SimSun" panose="02010600030101010101" pitchFamily="2" charset="-122"/>
              </a:rPr>
              <a:t>1118</a:t>
            </a:r>
            <a:r>
              <a:rPr lang="zh-CN" altLang="en-US" sz="1400" dirty="0">
                <a:latin typeface="SimSun" panose="02010600030101010101" pitchFamily="2" charset="-122"/>
                <a:ea typeface="SimSun" panose="02010600030101010101" pitchFamily="2" charset="-122"/>
              </a:rPr>
              <a:t>元</a:t>
            </a:r>
            <a:endParaRPr lang="en-US" altLang="zh-CN" sz="1400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marL="0" indent="0">
              <a:buNone/>
            </a:pPr>
            <a:r>
              <a:rPr lang="zh-CN" altLang="en-US" sz="1400" dirty="0">
                <a:latin typeface="SimSun" panose="02010600030101010101" pitchFamily="2" charset="-122"/>
                <a:ea typeface="SimSun" panose="02010600030101010101" pitchFamily="2" charset="-122"/>
              </a:rPr>
              <a:t>产品卖</a:t>
            </a:r>
            <a:r>
              <a:rPr lang="en-US" altLang="zh-CN" sz="1400" dirty="0">
                <a:latin typeface="SimSun" panose="02010600030101010101" pitchFamily="2" charset="-122"/>
                <a:ea typeface="SimSun" panose="02010600030101010101" pitchFamily="2" charset="-122"/>
              </a:rPr>
              <a:t>2</a:t>
            </a:r>
            <a:r>
              <a:rPr lang="zh-CN" altLang="en-US" sz="1400" dirty="0">
                <a:latin typeface="SimSun" panose="02010600030101010101" pitchFamily="2" charset="-122"/>
                <a:ea typeface="SimSun" panose="02010600030101010101" pitchFamily="2" charset="-122"/>
              </a:rPr>
              <a:t>千元，则花费</a:t>
            </a:r>
            <a:r>
              <a:rPr lang="en-US" altLang="zh-CN" sz="1400" dirty="0">
                <a:latin typeface="SimSun" panose="02010600030101010101" pitchFamily="2" charset="-122"/>
                <a:ea typeface="SimSun" panose="02010600030101010101" pitchFamily="2" charset="-122"/>
              </a:rPr>
              <a:t>100</a:t>
            </a:r>
            <a:r>
              <a:rPr lang="zh-CN" altLang="en-US" sz="1400" dirty="0">
                <a:latin typeface="SimSun" panose="02010600030101010101" pitchFamily="2" charset="-122"/>
                <a:ea typeface="SimSun" panose="02010600030101010101" pitchFamily="2" charset="-122"/>
              </a:rPr>
              <a:t>万广告费，只投放给本科以机上人群，则公司可以收入 </a:t>
            </a:r>
            <a:r>
              <a:rPr lang="en-US" altLang="zh-CN" sz="1400" dirty="0">
                <a:latin typeface="SimSun" panose="02010600030101010101" pitchFamily="2" charset="-122"/>
                <a:ea typeface="SimSun" panose="02010600030101010101" pitchFamily="2" charset="-122"/>
              </a:rPr>
              <a:t>100</a:t>
            </a:r>
            <a:r>
              <a:rPr lang="zh-CN" altLang="en-US" sz="1400" dirty="0">
                <a:latin typeface="SimSun" panose="02010600030101010101" pitchFamily="2" charset="-122"/>
                <a:ea typeface="SimSun" panose="02010600030101010101" pitchFamily="2" charset="-122"/>
              </a:rPr>
              <a:t>万 </a:t>
            </a:r>
            <a:r>
              <a:rPr lang="en-US" altLang="zh-CN" sz="1400" dirty="0">
                <a:latin typeface="SimSun" panose="02010600030101010101" pitchFamily="2" charset="-122"/>
                <a:ea typeface="SimSun" panose="02010600030101010101" pitchFamily="2" charset="-122"/>
              </a:rPr>
              <a:t>/</a:t>
            </a:r>
            <a:r>
              <a:rPr lang="zh-CN" altLang="en-US" sz="1400" dirty="0"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lang="en-US" altLang="zh-CN" sz="1400" dirty="0">
                <a:latin typeface="SimSun" panose="02010600030101010101" pitchFamily="2" charset="-122"/>
                <a:ea typeface="SimSun" panose="02010600030101010101" pitchFamily="2" charset="-122"/>
              </a:rPr>
              <a:t>476</a:t>
            </a:r>
            <a:r>
              <a:rPr lang="zh-CN" altLang="en-US" sz="1400" dirty="0">
                <a:latin typeface="SimSun" panose="02010600030101010101" pitchFamily="2" charset="-122"/>
                <a:ea typeface="SimSun" panose="02010600030101010101" pitchFamily="2" charset="-122"/>
              </a:rPr>
              <a:t> * </a:t>
            </a:r>
            <a:r>
              <a:rPr lang="en-US" altLang="zh-CN" sz="1400" dirty="0">
                <a:latin typeface="SimSun" panose="02010600030101010101" pitchFamily="2" charset="-122"/>
                <a:ea typeface="SimSun" panose="02010600030101010101" pitchFamily="2" charset="-122"/>
              </a:rPr>
              <a:t>2</a:t>
            </a:r>
            <a:r>
              <a:rPr lang="zh-CN" altLang="en-US" sz="1400" dirty="0">
                <a:latin typeface="SimSun" panose="02010600030101010101" pitchFamily="2" charset="-122"/>
                <a:ea typeface="SimSun" panose="02010600030101010101" pitchFamily="2" charset="-122"/>
              </a:rPr>
              <a:t>千 </a:t>
            </a:r>
            <a:r>
              <a:rPr lang="en-US" altLang="zh-CN" sz="1400" dirty="0">
                <a:latin typeface="SimSun" panose="02010600030101010101" pitchFamily="2" charset="-122"/>
                <a:ea typeface="SimSun" panose="02010600030101010101" pitchFamily="2" charset="-122"/>
              </a:rPr>
              <a:t>=</a:t>
            </a:r>
            <a:r>
              <a:rPr lang="zh-CN" altLang="en-US" sz="1400" dirty="0"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lang="en-US" altLang="zh-CN" sz="1400" dirty="0">
                <a:latin typeface="SimSun" panose="02010600030101010101" pitchFamily="2" charset="-122"/>
                <a:ea typeface="SimSun" panose="02010600030101010101" pitchFamily="2" charset="-122"/>
              </a:rPr>
              <a:t>420</a:t>
            </a:r>
            <a:r>
              <a:rPr lang="zh-CN" altLang="en-US" sz="1400" dirty="0">
                <a:latin typeface="SimSun" panose="02010600030101010101" pitchFamily="2" charset="-122"/>
                <a:ea typeface="SimSun" panose="02010600030101010101" pitchFamily="2" charset="-122"/>
              </a:rPr>
              <a:t>万</a:t>
            </a:r>
            <a:endParaRPr lang="en-US" altLang="zh-CN" sz="1400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marL="0" indent="0">
              <a:buNone/>
            </a:pPr>
            <a:r>
              <a:rPr lang="zh-CN" altLang="en-US" sz="1400" dirty="0">
                <a:latin typeface="SimSun" panose="02010600030101010101" pitchFamily="2" charset="-122"/>
                <a:ea typeface="SimSun" panose="02010600030101010101" pitchFamily="2" charset="-122"/>
              </a:rPr>
              <a:t>产品卖</a:t>
            </a:r>
            <a:r>
              <a:rPr lang="en-US" altLang="zh-CN" sz="1400" dirty="0">
                <a:latin typeface="SimSun" panose="02010600030101010101" pitchFamily="2" charset="-122"/>
                <a:ea typeface="SimSun" panose="02010600030101010101" pitchFamily="2" charset="-122"/>
              </a:rPr>
              <a:t>2</a:t>
            </a:r>
            <a:r>
              <a:rPr lang="zh-CN" altLang="en-US" sz="1400" dirty="0">
                <a:latin typeface="SimSun" panose="02010600030101010101" pitchFamily="2" charset="-122"/>
                <a:ea typeface="SimSun" panose="02010600030101010101" pitchFamily="2" charset="-122"/>
              </a:rPr>
              <a:t>千元，则花费</a:t>
            </a:r>
            <a:r>
              <a:rPr lang="en-US" altLang="zh-CN" sz="1400" dirty="0">
                <a:latin typeface="SimSun" panose="02010600030101010101" pitchFamily="2" charset="-122"/>
                <a:ea typeface="SimSun" panose="02010600030101010101" pitchFamily="2" charset="-122"/>
              </a:rPr>
              <a:t>100</a:t>
            </a:r>
            <a:r>
              <a:rPr lang="zh-CN" altLang="en-US" sz="1400" dirty="0">
                <a:latin typeface="SimSun" panose="02010600030101010101" pitchFamily="2" charset="-122"/>
                <a:ea typeface="SimSun" panose="02010600030101010101" pitchFamily="2" charset="-122"/>
              </a:rPr>
              <a:t>万广告费，人群，则公司可以收入 </a:t>
            </a:r>
            <a:r>
              <a:rPr lang="en-US" altLang="zh-CN" sz="1400" dirty="0">
                <a:latin typeface="SimSun" panose="02010600030101010101" pitchFamily="2" charset="-122"/>
                <a:ea typeface="SimSun" panose="02010600030101010101" pitchFamily="2" charset="-122"/>
              </a:rPr>
              <a:t>100</a:t>
            </a:r>
            <a:r>
              <a:rPr lang="zh-CN" altLang="en-US" sz="1400" dirty="0">
                <a:latin typeface="SimSun" panose="02010600030101010101" pitchFamily="2" charset="-122"/>
                <a:ea typeface="SimSun" panose="02010600030101010101" pitchFamily="2" charset="-122"/>
              </a:rPr>
              <a:t>万 </a:t>
            </a:r>
            <a:r>
              <a:rPr lang="en-US" altLang="zh-CN" sz="1400" dirty="0">
                <a:latin typeface="SimSun" panose="02010600030101010101" pitchFamily="2" charset="-122"/>
                <a:ea typeface="SimSun" panose="02010600030101010101" pitchFamily="2" charset="-122"/>
              </a:rPr>
              <a:t>/</a:t>
            </a:r>
            <a:r>
              <a:rPr lang="zh-CN" altLang="en-US" sz="1400" dirty="0"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lang="en-US" altLang="zh-CN" sz="1400" dirty="0">
                <a:latin typeface="SimSun" panose="02010600030101010101" pitchFamily="2" charset="-122"/>
                <a:ea typeface="SimSun" panose="02010600030101010101" pitchFamily="2" charset="-122"/>
              </a:rPr>
              <a:t>1118</a:t>
            </a:r>
            <a:r>
              <a:rPr lang="zh-CN" altLang="en-US" sz="1400" dirty="0">
                <a:latin typeface="SimSun" panose="02010600030101010101" pitchFamily="2" charset="-122"/>
                <a:ea typeface="SimSun" panose="02010600030101010101" pitchFamily="2" charset="-122"/>
              </a:rPr>
              <a:t> * </a:t>
            </a:r>
            <a:r>
              <a:rPr lang="en-US" altLang="zh-CN" sz="1400" dirty="0">
                <a:latin typeface="SimSun" panose="02010600030101010101" pitchFamily="2" charset="-122"/>
                <a:ea typeface="SimSun" panose="02010600030101010101" pitchFamily="2" charset="-122"/>
              </a:rPr>
              <a:t>2</a:t>
            </a:r>
            <a:r>
              <a:rPr lang="zh-CN" altLang="en-US" sz="1400" dirty="0">
                <a:latin typeface="SimSun" panose="02010600030101010101" pitchFamily="2" charset="-122"/>
                <a:ea typeface="SimSun" panose="02010600030101010101" pitchFamily="2" charset="-122"/>
              </a:rPr>
              <a:t>千 </a:t>
            </a:r>
            <a:r>
              <a:rPr lang="en-US" altLang="zh-CN" sz="1400" dirty="0">
                <a:latin typeface="SimSun" panose="02010600030101010101" pitchFamily="2" charset="-122"/>
                <a:ea typeface="SimSun" panose="02010600030101010101" pitchFamily="2" charset="-122"/>
              </a:rPr>
              <a:t>=</a:t>
            </a:r>
            <a:r>
              <a:rPr lang="zh-CN" altLang="en-US" sz="1400" dirty="0"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lang="en-US" altLang="zh-CN" sz="1400" dirty="0">
                <a:latin typeface="SimSun" panose="02010600030101010101" pitchFamily="2" charset="-122"/>
                <a:ea typeface="SimSun" panose="02010600030101010101" pitchFamily="2" charset="-122"/>
              </a:rPr>
              <a:t>178</a:t>
            </a:r>
            <a:r>
              <a:rPr lang="zh-CN" altLang="en-US" sz="1400" dirty="0">
                <a:latin typeface="SimSun" panose="02010600030101010101" pitchFamily="2" charset="-122"/>
                <a:ea typeface="SimSun" panose="02010600030101010101" pitchFamily="2" charset="-122"/>
              </a:rPr>
              <a:t>万</a:t>
            </a:r>
            <a:endParaRPr lang="en-US" altLang="zh-CN" sz="1400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marL="1371600" lvl="3" indent="0">
              <a:buNone/>
            </a:pPr>
            <a:endParaRPr lang="en-US" altLang="zh-CN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marL="1828800" lvl="4" indent="0">
              <a:buNone/>
            </a:pPr>
            <a:endParaRPr lang="en-US" altLang="zh-CN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marL="1371600" lvl="3" indent="0">
              <a:buNone/>
            </a:pP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endParaRPr lang="en-CN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pic>
        <p:nvPicPr>
          <p:cNvPr id="3074" name="Picture 2" descr="How To Ensure You Sell Your Product Online (Guest Post) - Product  Management Festival | Defining the Future of Product Management">
            <a:extLst>
              <a:ext uri="{FF2B5EF4-FFF2-40B4-BE49-F238E27FC236}">
                <a16:creationId xmlns:a16="http://schemas.microsoft.com/office/drawing/2014/main" id="{078072BE-2D29-2B44-A065-0A4E91337D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1327" y="2507130"/>
            <a:ext cx="3039439" cy="2139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8689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Title 1"/>
          <p:cNvSpPr txBox="1">
            <a:spLocks noGrp="1"/>
          </p:cNvSpPr>
          <p:nvPr>
            <p:ph type="title"/>
          </p:nvPr>
        </p:nvSpPr>
        <p:spPr>
          <a:xfrm>
            <a:off x="685801" y="528616"/>
            <a:ext cx="10131425" cy="1456267"/>
          </a:xfrm>
          <a:prstGeom prst="rect">
            <a:avLst/>
          </a:prstGeom>
        </p:spPr>
        <p:txBody>
          <a:bodyPr/>
          <a:lstStyle/>
          <a:p>
            <a:r>
              <a:rPr lang="en-US" dirty="0" err="1"/>
              <a:t>Naï</a:t>
            </a:r>
            <a:r>
              <a:rPr lang="en-CN" dirty="0"/>
              <a:t>ve</a:t>
            </a:r>
            <a:r>
              <a:rPr lang="zh-CN" altLang="en-US" dirty="0"/>
              <a:t> </a:t>
            </a:r>
            <a:r>
              <a:rPr lang="en-US" altLang="zh-CN" dirty="0"/>
              <a:t>Bayesian</a:t>
            </a:r>
            <a:r>
              <a:rPr lang="zh-CN" altLang="en-US" dirty="0"/>
              <a:t> </a:t>
            </a:r>
            <a:r>
              <a:rPr lang="en-US" altLang="zh-CN" dirty="0"/>
              <a:t>classifier</a:t>
            </a:r>
            <a:r>
              <a:rPr lang="zh-CN" altLang="en-US" dirty="0"/>
              <a:t>  朴素贝叶斯分类器 </a:t>
            </a:r>
            <a:endParaRPr dirty="0"/>
          </a:p>
        </p:txBody>
      </p:sp>
      <p:sp>
        <p:nvSpPr>
          <p:cNvPr id="215" name="Rectangle 3"/>
          <p:cNvSpPr/>
          <p:nvPr/>
        </p:nvSpPr>
        <p:spPr>
          <a:xfrm>
            <a:off x="-6318" y="-138499"/>
            <a:ext cx="12701" cy="277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pic>
        <p:nvPicPr>
          <p:cNvPr id="21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1" y="1946598"/>
            <a:ext cx="10240574" cy="1704930"/>
          </a:xfrm>
          <a:prstGeom prst="rect">
            <a:avLst/>
          </a:prstGeom>
          <a:ln w="12700">
            <a:miter lim="400000"/>
          </a:ln>
        </p:spPr>
      </p:pic>
      <p:pic>
        <p:nvPicPr>
          <p:cNvPr id="4098" name="Picture 2" descr="Naïve Bayes Algorithm: Everything you need to know - KDnuggets">
            <a:extLst>
              <a:ext uri="{FF2B5EF4-FFF2-40B4-BE49-F238E27FC236}">
                <a16:creationId xmlns:a16="http://schemas.microsoft.com/office/drawing/2014/main" id="{EF1D86F0-C410-F046-9285-ED1AA30478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1578" y="3895786"/>
            <a:ext cx="4544797" cy="2562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Naive Bayes - machine learning algorithm for classification problems">
            <a:extLst>
              <a:ext uri="{FF2B5EF4-FFF2-40B4-BE49-F238E27FC236}">
                <a16:creationId xmlns:a16="http://schemas.microsoft.com/office/drawing/2014/main" id="{49425AEC-27AF-6D42-81EB-FA621DDB6C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1" y="3895786"/>
            <a:ext cx="4714102" cy="2562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96739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Gaussian Bayesian Classifier </a:t>
            </a:r>
          </a:p>
        </p:txBody>
      </p:sp>
      <p:sp>
        <p:nvSpPr>
          <p:cNvPr id="221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2000" dirty="0">
                <a:latin typeface="SimSun" panose="02010600030101010101" pitchFamily="2" charset="-122"/>
                <a:ea typeface="SimSun" panose="02010600030101010101" pitchFamily="2" charset="-122"/>
              </a:rPr>
              <a:t>When dealing with continuous data, a typical assumption is that the continuous values associated with each class are distributed according to a Gaussian distribution. For example, suppose the training data contains a continuous attribute</a:t>
            </a:r>
            <a:r>
              <a:rPr lang="en-US" altLang="zh-CN" sz="2000" dirty="0">
                <a:latin typeface="SimSun" panose="02010600030101010101" pitchFamily="2" charset="-122"/>
                <a:ea typeface="SimSun" panose="02010600030101010101" pitchFamily="2" charset="-122"/>
              </a:rPr>
              <a:t> x</a:t>
            </a:r>
            <a:r>
              <a:rPr lang="en-US" sz="2000" dirty="0">
                <a:latin typeface="SimSun" panose="02010600030101010101" pitchFamily="2" charset="-122"/>
                <a:ea typeface="SimSun" panose="02010600030101010101" pitchFamily="2" charset="-122"/>
              </a:rPr>
              <a:t> </a:t>
            </a:r>
            <a:r>
              <a:rPr sz="2000" dirty="0">
                <a:latin typeface="SimSun" panose="02010600030101010101" pitchFamily="2" charset="-122"/>
                <a:ea typeface="SimSun" panose="02010600030101010101" pitchFamily="2" charset="-122"/>
              </a:rPr>
              <a:t>   </a:t>
            </a:r>
          </a:p>
        </p:txBody>
      </p:sp>
      <p:pic>
        <p:nvPicPr>
          <p:cNvPr id="222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1862" y="4084982"/>
            <a:ext cx="4559301" cy="1447801"/>
          </a:xfrm>
          <a:prstGeom prst="rect">
            <a:avLst/>
          </a:prstGeom>
          <a:ln w="12700">
            <a:miter lim="400000"/>
          </a:ln>
        </p:spPr>
      </p:pic>
      <p:sp>
        <p:nvSpPr>
          <p:cNvPr id="223" name="Rectangle 3"/>
          <p:cNvSpPr/>
          <p:nvPr/>
        </p:nvSpPr>
        <p:spPr>
          <a:xfrm>
            <a:off x="-6318" y="-138499"/>
            <a:ext cx="12701" cy="277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74741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CD94F0-83B6-A84A-804B-77BA6059DB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2" y="609600"/>
            <a:ext cx="6282266" cy="1456267"/>
          </a:xfrm>
        </p:spPr>
        <p:txBody>
          <a:bodyPr>
            <a:normAutofit/>
          </a:bodyPr>
          <a:lstStyle/>
          <a:p>
            <a:r>
              <a:rPr lang="en-US" altLang="zh-CN" dirty="0"/>
              <a:t>Benefit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bayes</a:t>
            </a:r>
            <a:r>
              <a:rPr lang="zh-CN" altLang="en-US" dirty="0"/>
              <a:t> </a:t>
            </a:r>
            <a:r>
              <a:rPr lang="en-US" altLang="zh-CN" dirty="0"/>
              <a:t>classifier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F53749-18C7-DA4B-A729-75A2A785AE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2" y="2142067"/>
            <a:ext cx="6282266" cy="3649133"/>
          </a:xfrm>
        </p:spPr>
        <p:txBody>
          <a:bodyPr>
            <a:normAutofit/>
          </a:bodyPr>
          <a:lstStyle/>
          <a:p>
            <a:r>
              <a:rPr lang="en-US" altLang="zh-CN" dirty="0"/>
              <a:t>Easy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implement</a:t>
            </a:r>
          </a:p>
          <a:p>
            <a:r>
              <a:rPr lang="en-US" dirty="0"/>
              <a:t>It is highly scalable with the number of predictors and data points</a:t>
            </a:r>
          </a:p>
          <a:p>
            <a:r>
              <a:rPr lang="en-US" dirty="0"/>
              <a:t>It is fast and can be used to make real-time predictions</a:t>
            </a:r>
          </a:p>
          <a:p>
            <a:r>
              <a:rPr lang="en-US" dirty="0"/>
              <a:t>It is not sensitive to irrelevant features </a:t>
            </a:r>
          </a:p>
          <a:p>
            <a:endParaRPr lang="en-CN" dirty="0"/>
          </a:p>
        </p:txBody>
      </p:sp>
      <p:pic>
        <p:nvPicPr>
          <p:cNvPr id="9" name="Graphic 6" descr="Statistics">
            <a:extLst>
              <a:ext uri="{FF2B5EF4-FFF2-40B4-BE49-F238E27FC236}">
                <a16:creationId xmlns:a16="http://schemas.microsoft.com/office/drawing/2014/main" id="{3E664358-8B5E-4A60-8DC6-3DE98DD4B3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90936" y="1668042"/>
            <a:ext cx="3445714" cy="3445714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59176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5D117-19DD-8A4C-8AF3-478833B13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1150076"/>
            <a:ext cx="3659389" cy="4557849"/>
          </a:xfrm>
        </p:spPr>
        <p:txBody>
          <a:bodyPr>
            <a:normAutofit/>
          </a:bodyPr>
          <a:lstStyle/>
          <a:p>
            <a:pPr algn="r"/>
            <a:r>
              <a:rPr lang="en-CN" dirty="0"/>
              <a:t>Su</a:t>
            </a:r>
            <a:r>
              <a:rPr lang="en-US" altLang="zh-CN" dirty="0" err="1"/>
              <a:t>pport</a:t>
            </a:r>
            <a:r>
              <a:rPr lang="zh-CN" altLang="en-US" dirty="0"/>
              <a:t> </a:t>
            </a:r>
            <a:r>
              <a:rPr lang="en-US" altLang="zh-CN" dirty="0"/>
              <a:t>vector</a:t>
            </a:r>
            <a:r>
              <a:rPr lang="zh-CN" altLang="en-US" dirty="0"/>
              <a:t> </a:t>
            </a:r>
            <a:r>
              <a:rPr lang="en-US" altLang="zh-CN" dirty="0"/>
              <a:t>machine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F1E8EF-6D3B-F44E-963E-404F50B086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8658" y="1150076"/>
            <a:ext cx="6517543" cy="4557849"/>
          </a:xfrm>
        </p:spPr>
        <p:txBody>
          <a:bodyPr>
            <a:normAutofit/>
          </a:bodyPr>
          <a:lstStyle/>
          <a:p>
            <a:endParaRPr lang="en-CN" dirty="0"/>
          </a:p>
        </p:txBody>
      </p:sp>
      <p:pic>
        <p:nvPicPr>
          <p:cNvPr id="6" name="Content Placeholder 5" descr="Content Placeholder 5">
            <a:extLst>
              <a:ext uri="{FF2B5EF4-FFF2-40B4-BE49-F238E27FC236}">
                <a16:creationId xmlns:a16="http://schemas.microsoft.com/office/drawing/2014/main" id="{3D655C11-8EFB-334E-83AB-9CAC363AAF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9804" y="977082"/>
            <a:ext cx="7078740" cy="5305392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0195438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690CD6-00D4-EF40-A454-CEC0E165E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25B6ED-8207-8041-83E7-BAE15F3B19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N" dirty="0"/>
          </a:p>
        </p:txBody>
      </p:sp>
      <p:pic>
        <p:nvPicPr>
          <p:cNvPr id="4" name="Picture 3" descr="Picture 3">
            <a:extLst>
              <a:ext uri="{FF2B5EF4-FFF2-40B4-BE49-F238E27FC236}">
                <a16:creationId xmlns:a16="http://schemas.microsoft.com/office/drawing/2014/main" id="{25C32588-8B69-854B-BB0F-E78F4EDBF0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252" y="1240024"/>
            <a:ext cx="11467495" cy="4909522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Picture 4" descr="Picture 4">
            <a:extLst>
              <a:ext uri="{FF2B5EF4-FFF2-40B4-BE49-F238E27FC236}">
                <a16:creationId xmlns:a16="http://schemas.microsoft.com/office/drawing/2014/main" id="{8204E4F1-9850-EE45-B290-49C154CBC3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0146" y="4834865"/>
            <a:ext cx="1879601" cy="1135508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Picture 3" descr="Picture 3">
            <a:extLst>
              <a:ext uri="{FF2B5EF4-FFF2-40B4-BE49-F238E27FC236}">
                <a16:creationId xmlns:a16="http://schemas.microsoft.com/office/drawing/2014/main" id="{14EBADBE-C8BF-D24B-932E-F5F683F1BF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3585" y="2443977"/>
            <a:ext cx="10309902" cy="197004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576708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{F72D0E40-71F6-C946-A9F7-24E9B8220502}tf10001058</Template>
  <TotalTime>1221</TotalTime>
  <Words>743</Words>
  <Application>Microsoft Macintosh PowerPoint</Application>
  <PresentationFormat>Widescreen</PresentationFormat>
  <Paragraphs>126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4" baseType="lpstr">
      <vt:lpstr>Alibaba PuHuiTi</vt:lpstr>
      <vt:lpstr>KaiTi</vt:lpstr>
      <vt:lpstr>Microsoft YaHei Light</vt:lpstr>
      <vt:lpstr>SimSun</vt:lpstr>
      <vt:lpstr>Songti SC Regular</vt:lpstr>
      <vt:lpstr>Arial</vt:lpstr>
      <vt:lpstr>Calibri</vt:lpstr>
      <vt:lpstr>Calibri Light</vt:lpstr>
      <vt:lpstr>Times</vt:lpstr>
      <vt:lpstr>Celestial</vt:lpstr>
      <vt:lpstr>人工智能核心能力培养 — Lecture 06  SVM, Ensemble Learning   The Kernel Ability For Artificial Intelligence </vt:lpstr>
      <vt:lpstr>review</vt:lpstr>
      <vt:lpstr>today</vt:lpstr>
      <vt:lpstr>Bayesian classifier </vt:lpstr>
      <vt:lpstr>Naïve Bayesian classifier  朴素贝叶斯分类器 </vt:lpstr>
      <vt:lpstr>Gaussian Bayesian Classifier </vt:lpstr>
      <vt:lpstr>Benefit of bayes classifier</vt:lpstr>
      <vt:lpstr>Support vector machine</vt:lpstr>
      <vt:lpstr>PowerPoint Presentation</vt:lpstr>
      <vt:lpstr>Unbalanced problem</vt:lpstr>
      <vt:lpstr>Decision Tree</vt:lpstr>
      <vt:lpstr>Question 决策树可以做回归吗？ </vt:lpstr>
      <vt:lpstr>Random Forest </vt:lpstr>
      <vt:lpstr>Random Forest </vt:lpstr>
      <vt:lpstr>Random Forest </vt:lpstr>
      <vt:lpstr>Ensemble learning</vt:lpstr>
      <vt:lpstr>AdabooST:  Adaptive boosting</vt:lpstr>
      <vt:lpstr>PowerPoint Presentation</vt:lpstr>
      <vt:lpstr>Gradient Boosting</vt:lpstr>
      <vt:lpstr>PowerPoint Presentation</vt:lpstr>
      <vt:lpstr>PowerPoint Presentation</vt:lpstr>
      <vt:lpstr>PowerPoint Presentation</vt:lpstr>
      <vt:lpstr>PowerPoint Presentation</vt:lpstr>
      <vt:lpstr>More about…</vt:lpstr>
      <vt:lpstr>deep learning and modern artificial intelligence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人工智能的 局限性 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人工智能核心能力培养 — Lecture 06  SVM, Ensemble Learning   The Kernel Ability For Artificial Intelligence </dc:title>
  <dc:creator>gao minquan</dc:creator>
  <cp:lastModifiedBy>minquan gao</cp:lastModifiedBy>
  <cp:revision>10</cp:revision>
  <dcterms:created xsi:type="dcterms:W3CDTF">2021-03-10T08:39:40Z</dcterms:created>
  <dcterms:modified xsi:type="dcterms:W3CDTF">2021-05-19T11:20:20Z</dcterms:modified>
</cp:coreProperties>
</file>